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168.xml"/>
  <Override ContentType="application/vnd.openxmlformats-officedocument.presentationml.notesSlide+xml" PartName="/ppt/notesSlides/notesSlide125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117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33.xml"/>
  <Override ContentType="application/vnd.openxmlformats-officedocument.presentationml.notesSlide+xml" PartName="/ppt/notesSlides/notesSlide176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43.xml"/>
  <Override ContentType="application/vnd.openxmlformats-officedocument.presentationml.notesSlide+xml" PartName="/ppt/notesSlides/notesSlide151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119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16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148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135.xml"/>
  <Override ContentType="application/vnd.openxmlformats-officedocument.presentationml.notesSlide+xml" PartName="/ppt/notesSlides/notesSlide137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41.xml"/>
  <Override ContentType="application/vnd.openxmlformats-officedocument.presentationml.notesSlide+xml" PartName="/ppt/notesSlides/notesSlide153.xml"/>
  <Override ContentType="application/vnd.openxmlformats-officedocument.presentationml.notesSlide+xml" PartName="/ppt/notesSlides/notesSlide123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71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138.xml"/>
  <Override ContentType="application/vnd.openxmlformats-officedocument.presentationml.notesSlide+xml" PartName="/ppt/notesSlides/notesSlide163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15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17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46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120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29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144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31.xml"/>
  <Override ContentType="application/vnd.openxmlformats-officedocument.presentationml.notesSlide+xml" PartName="/ppt/notesSlides/notesSlide127.xml"/>
  <Override ContentType="application/vnd.openxmlformats-officedocument.presentationml.notesSlide+xml" PartName="/ppt/notesSlides/notesSlide157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16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174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150.xml"/>
  <Override ContentType="application/vnd.openxmlformats-officedocument.presentationml.notesSlide+xml" PartName="/ppt/notesSlides/notesSlide14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116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59.xml"/>
  <Override ContentType="application/vnd.openxmlformats-officedocument.presentationml.notesSlide+xml" PartName="/ppt/notesSlides/notesSlide124.xml"/>
  <Override ContentType="application/vnd.openxmlformats-officedocument.presentationml.notesSlide+xml" PartName="/ppt/notesSlides/notesSlide126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169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1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60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152.xml"/>
  <Override ContentType="application/vnd.openxmlformats-officedocument.presentationml.notesSlide+xml" PartName="/ppt/notesSlides/notesSlide165.xml"/>
  <Override ContentType="application/vnd.openxmlformats-officedocument.presentationml.notesSlide+xml" PartName="/ppt/notesSlides/notesSlide122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118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170.xml"/>
  <Override ContentType="application/vnd.openxmlformats-officedocument.presentationml.notesSlide+xml" PartName="/ppt/notesSlides/notesSlide167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140.xml"/>
  <Override ContentType="application/vnd.openxmlformats-officedocument.presentationml.notesSlide+xml" PartName="/ppt/notesSlides/notesSlide15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136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49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139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5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1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30.xml"/>
  <Override ContentType="application/vnd.openxmlformats-officedocument.presentationml.notesSlide+xml" PartName="/ppt/notesSlides/notesSlide16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73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2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132.xml"/>
  <Override ContentType="application/vnd.openxmlformats-officedocument.presentationml.notesSlide+xml" PartName="/ppt/notesSlides/notesSlide162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45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115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158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75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1.xml"/>
  <Override ContentType="application/vnd.openxmlformats-officedocument.presentationml.slide+xml" PartName="/ppt/slides/slide164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48.xml"/>
  <Override ContentType="application/vnd.openxmlformats-officedocument.presentationml.slide+xml" PartName="/ppt/slides/slide17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138.xml"/>
  <Override ContentType="application/vnd.openxmlformats-officedocument.presentationml.slide+xml" PartName="/ppt/slides/slide25.xml"/>
  <Override ContentType="application/vnd.openxmlformats-officedocument.presentationml.slide+xml" PartName="/ppt/slides/slide17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13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156.xml"/>
  <Override ContentType="application/vnd.openxmlformats-officedocument.presentationml.slide+xml" PartName="/ppt/slides/slide170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123.xml"/>
  <Override ContentType="application/vnd.openxmlformats-officedocument.presentationml.slide+xml" PartName="/ppt/slides/slide71.xml"/>
  <Override ContentType="application/vnd.openxmlformats-officedocument.presentationml.slide+xml" PartName="/ppt/slides/slide166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36.xml"/>
  <Override ContentType="application/vnd.openxmlformats-officedocument.presentationml.slide+xml" PartName="/ppt/slides/slide154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53.xml"/>
  <Override ContentType="application/vnd.openxmlformats-officedocument.presentationml.slide+xml" PartName="/ppt/slides/slide141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68.xml"/>
  <Override ContentType="application/vnd.openxmlformats-officedocument.presentationml.slide+xml" PartName="/ppt/slides/slide118.xml"/>
  <Override ContentType="application/vnd.openxmlformats-officedocument.presentationml.slide+xml" PartName="/ppt/slides/slide142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98.xml"/>
  <Override ContentType="application/vnd.openxmlformats-officedocument.presentationml.slide+xml" PartName="/ppt/slides/slide152.xml"/>
  <Override ContentType="application/vnd.openxmlformats-officedocument.presentationml.slide+xml" PartName="/ppt/slides/slide125.xml"/>
  <Override ContentType="application/vnd.openxmlformats-officedocument.presentationml.slide+xml" PartName="/ppt/slides/slide72.xml"/>
  <Override ContentType="application/vnd.openxmlformats-officedocument.presentationml.slide+xml" PartName="/ppt/slides/slide135.xml"/>
  <Override ContentType="application/vnd.openxmlformats-officedocument.presentationml.slide+xml" PartName="/ppt/slides/slide20.xml"/>
  <Override ContentType="application/vnd.openxmlformats-officedocument.presentationml.slide+xml" PartName="/ppt/slides/slide16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129.xml"/>
  <Override ContentType="application/vnd.openxmlformats-officedocument.presentationml.slide+xml" PartName="/ppt/slides/slide63.xml"/>
  <Override ContentType="application/vnd.openxmlformats-officedocument.presentationml.slide+xml" PartName="/ppt/slides/slide131.xml"/>
  <Override ContentType="application/vnd.openxmlformats-officedocument.presentationml.slide+xml" PartName="/ppt/slides/slide159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116.xml"/>
  <Override ContentType="application/vnd.openxmlformats-officedocument.presentationml.slide+xml" PartName="/ppt/slides/slide144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133.xml"/>
  <Override ContentType="application/vnd.openxmlformats-officedocument.presentationml.slide+xml" PartName="/ppt/slides/slide91.xml"/>
  <Override ContentType="application/vnd.openxmlformats-officedocument.presentationml.slide+xml" PartName="/ppt/slides/slide114.xml"/>
  <Override ContentType="application/vnd.openxmlformats-officedocument.presentationml.slide+xml" PartName="/ppt/slides/slide163.xml"/>
  <Override ContentType="application/vnd.openxmlformats-officedocument.presentationml.slide+xml" PartName="/ppt/slides/slide31.xml"/>
  <Override ContentType="application/vnd.openxmlformats-officedocument.presentationml.slide+xml" PartName="/ppt/slides/slide127.xml"/>
  <Override ContentType="application/vnd.openxmlformats-officedocument.presentationml.slide+xml" PartName="/ppt/slides/slide146.xml"/>
  <Override ContentType="application/vnd.openxmlformats-officedocument.presentationml.slide+xml" PartName="/ppt/slides/slide150.xml"/>
  <Override ContentType="application/vnd.openxmlformats-officedocument.presentationml.slide+xml" PartName="/ppt/slides/slide120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176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39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95.xml"/>
  <Override ContentType="application/vnd.openxmlformats-officedocument.presentationml.slide+xml" PartName="/ppt/slides/slide15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157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165.xml"/>
  <Override ContentType="application/vnd.openxmlformats-officedocument.presentationml.slide+xml" PartName="/ppt/slides/slide34.xml"/>
  <Override ContentType="application/vnd.openxmlformats-officedocument.presentationml.slide+xml" PartName="/ppt/slides/slide122.xml"/>
  <Override ContentType="application/vnd.openxmlformats-officedocument.presentationml.slide+xml" PartName="/ppt/slides/slide130.xml"/>
  <Override ContentType="application/vnd.openxmlformats-officedocument.presentationml.slide+xml" PartName="/ppt/slides/slide173.xml"/>
  <Override ContentType="application/vnd.openxmlformats-officedocument.presentationml.slide+xml" PartName="/ppt/slides/slide147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40.xml"/>
  <Override ContentType="application/vnd.openxmlformats-officedocument.presentationml.slide+xml" PartName="/ppt/slides/slide11.xml"/>
  <Override ContentType="application/vnd.openxmlformats-officedocument.presentationml.slide+xml" PartName="/ppt/slides/slide137.xml"/>
  <Override ContentType="application/vnd.openxmlformats-officedocument.presentationml.slide+xml" PartName="/ppt/slides/slide110.xml"/>
  <Override ContentType="application/vnd.openxmlformats-officedocument.presentationml.slide+xml" PartName="/ppt/slides/slide153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171.xml"/>
  <Override ContentType="application/vnd.openxmlformats-officedocument.presentationml.slide+xml" PartName="/ppt/slides/slide149.xml"/>
  <Override ContentType="application/vnd.openxmlformats-officedocument.presentationml.slide+xml" PartName="/ppt/slides/slide49.xml"/>
  <Override ContentType="application/vnd.openxmlformats-officedocument.presentationml.slide+xml" PartName="/ppt/slides/slide124.xml"/>
  <Override ContentType="application/vnd.openxmlformats-officedocument.presentationml.slide+xml" PartName="/ppt/slides/slide83.xml"/>
  <Override ContentType="application/vnd.openxmlformats-officedocument.presentationml.slide+xml" PartName="/ppt/slides/slide106.xml"/>
  <Override ContentType="application/vnd.openxmlformats-officedocument.presentationml.slide+xml" PartName="/ppt/slides/slide167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119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169.xml"/>
  <Override ContentType="application/vnd.openxmlformats-officedocument.presentationml.slide+xml" PartName="/ppt/slides/slide30.xml"/>
  <Override ContentType="application/vnd.openxmlformats-officedocument.presentationml.slide+xml" PartName="/ppt/slides/slide126.xml"/>
  <Override ContentType="application/vnd.openxmlformats-officedocument.presentationml.slide+xml" PartName="/ppt/slides/slide151.xml"/>
  <Override ContentType="application/vnd.openxmlformats-officedocument.presentationml.slide+xml" PartName="/ppt/slides/slide109.xml"/>
  <Override ContentType="application/vnd.openxmlformats-officedocument.presentationml.slide+xml" PartName="/ppt/slides/slide134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160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143.xml"/>
  <Override ContentType="application/vnd.openxmlformats-officedocument.presentationml.slide+xml" PartName="/ppt/slides/slide117.xml"/>
  <Override ContentType="application/vnd.openxmlformats-officedocument.presentationml.slide+xml" PartName="/ppt/slides/slide145.xml"/>
  <Override ContentType="application/vnd.openxmlformats-officedocument.presentationml.slide+xml" PartName="/ppt/slides/slide132.xml"/>
  <Override ContentType="application/vnd.openxmlformats-officedocument.presentationml.slide+xml" PartName="/ppt/slides/slide162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128.xml"/>
  <Override ContentType="application/vnd.openxmlformats-officedocument.presentationml.slide+xml" PartName="/ppt/slides/slide158.xml"/>
  <Override ContentType="application/vnd.openxmlformats-officedocument.presentationml.slide+xml" PartName="/ppt/slides/slide92.xml"/>
  <Override ContentType="application/vnd.openxmlformats-officedocument.presentationml.slide+xml" PartName="/ppt/slides/slide115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  <p:sldId id="347" r:id="rId98"/>
    <p:sldId id="348" r:id="rId99"/>
    <p:sldId id="349" r:id="rId100"/>
    <p:sldId id="350" r:id="rId101"/>
    <p:sldId id="351" r:id="rId102"/>
    <p:sldId id="352" r:id="rId103"/>
    <p:sldId id="353" r:id="rId104"/>
    <p:sldId id="354" r:id="rId105"/>
    <p:sldId id="355" r:id="rId106"/>
    <p:sldId id="356" r:id="rId107"/>
    <p:sldId id="357" r:id="rId108"/>
    <p:sldId id="358" r:id="rId109"/>
    <p:sldId id="359" r:id="rId110"/>
    <p:sldId id="360" r:id="rId111"/>
    <p:sldId id="361" r:id="rId112"/>
    <p:sldId id="362" r:id="rId113"/>
    <p:sldId id="363" r:id="rId114"/>
    <p:sldId id="364" r:id="rId115"/>
    <p:sldId id="365" r:id="rId116"/>
    <p:sldId id="366" r:id="rId117"/>
    <p:sldId id="367" r:id="rId118"/>
    <p:sldId id="368" r:id="rId119"/>
    <p:sldId id="369" r:id="rId120"/>
    <p:sldId id="370" r:id="rId121"/>
    <p:sldId id="371" r:id="rId122"/>
    <p:sldId id="372" r:id="rId123"/>
    <p:sldId id="373" r:id="rId124"/>
    <p:sldId id="374" r:id="rId125"/>
    <p:sldId id="375" r:id="rId126"/>
    <p:sldId id="376" r:id="rId127"/>
    <p:sldId id="377" r:id="rId128"/>
    <p:sldId id="378" r:id="rId129"/>
    <p:sldId id="379" r:id="rId130"/>
    <p:sldId id="380" r:id="rId131"/>
    <p:sldId id="381" r:id="rId132"/>
    <p:sldId id="382" r:id="rId133"/>
    <p:sldId id="383" r:id="rId134"/>
    <p:sldId id="384" r:id="rId135"/>
    <p:sldId id="385" r:id="rId136"/>
    <p:sldId id="386" r:id="rId137"/>
    <p:sldId id="387" r:id="rId138"/>
    <p:sldId id="388" r:id="rId139"/>
    <p:sldId id="389" r:id="rId140"/>
    <p:sldId id="390" r:id="rId141"/>
    <p:sldId id="391" r:id="rId142"/>
    <p:sldId id="392" r:id="rId143"/>
    <p:sldId id="393" r:id="rId144"/>
    <p:sldId id="394" r:id="rId145"/>
    <p:sldId id="395" r:id="rId146"/>
    <p:sldId id="396" r:id="rId147"/>
    <p:sldId id="397" r:id="rId148"/>
    <p:sldId id="398" r:id="rId149"/>
    <p:sldId id="399" r:id="rId150"/>
    <p:sldId id="400" r:id="rId151"/>
    <p:sldId id="401" r:id="rId152"/>
    <p:sldId id="402" r:id="rId153"/>
    <p:sldId id="403" r:id="rId154"/>
    <p:sldId id="404" r:id="rId155"/>
    <p:sldId id="405" r:id="rId156"/>
    <p:sldId id="406" r:id="rId157"/>
    <p:sldId id="407" r:id="rId158"/>
    <p:sldId id="408" r:id="rId159"/>
    <p:sldId id="409" r:id="rId160"/>
    <p:sldId id="410" r:id="rId161"/>
    <p:sldId id="411" r:id="rId162"/>
    <p:sldId id="412" r:id="rId163"/>
    <p:sldId id="413" r:id="rId164"/>
    <p:sldId id="414" r:id="rId165"/>
    <p:sldId id="415" r:id="rId166"/>
    <p:sldId id="416" r:id="rId167"/>
    <p:sldId id="417" r:id="rId168"/>
    <p:sldId id="418" r:id="rId169"/>
    <p:sldId id="419" r:id="rId170"/>
    <p:sldId id="420" r:id="rId171"/>
    <p:sldId id="421" r:id="rId172"/>
    <p:sldId id="422" r:id="rId173"/>
    <p:sldId id="423" r:id="rId174"/>
    <p:sldId id="424" r:id="rId175"/>
    <p:sldId id="425" r:id="rId176"/>
    <p:sldId id="426" r:id="rId177"/>
    <p:sldId id="427" r:id="rId178"/>
    <p:sldId id="428" r:id="rId179"/>
    <p:sldId id="429" r:id="rId180"/>
    <p:sldId id="430" r:id="rId181"/>
    <p:sldId id="431" r:id="rId182"/>
  </p:sldIdLst>
  <p:sldSz cy="5143500" cx="9144000"/>
  <p:notesSz cx="6858000" cy="9144000"/>
  <p:embeddedFontLst>
    <p:embeddedFont>
      <p:font typeface="Montserrat"/>
      <p:regular r:id="rId183"/>
      <p:bold r:id="rId184"/>
      <p:italic r:id="rId185"/>
      <p:boldItalic r:id="rId186"/>
    </p:embeddedFont>
    <p:embeddedFont>
      <p:font typeface="Overpass"/>
      <p:regular r:id="rId187"/>
      <p:bold r:id="rId188"/>
      <p:italic r:id="rId189"/>
      <p:boldItalic r:id="rId19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E8B57ACB-683C-45E8-860F-134B0FB1C7FA}">
  <a:tblStyle styleId="{E8B57ACB-683C-45E8-860F-134B0FB1C7F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190" Type="http://schemas.openxmlformats.org/officeDocument/2006/relationships/font" Target="fonts/Overpass-boldItalic.fntdata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07" Type="http://schemas.openxmlformats.org/officeDocument/2006/relationships/slide" Target="slides/slide101.xml"/><Relationship Id="rId106" Type="http://schemas.openxmlformats.org/officeDocument/2006/relationships/slide" Target="slides/slide100.xml"/><Relationship Id="rId105" Type="http://schemas.openxmlformats.org/officeDocument/2006/relationships/slide" Target="slides/slide99.xml"/><Relationship Id="rId104" Type="http://schemas.openxmlformats.org/officeDocument/2006/relationships/slide" Target="slides/slide98.xml"/><Relationship Id="rId109" Type="http://schemas.openxmlformats.org/officeDocument/2006/relationships/slide" Target="slides/slide103.xml"/><Relationship Id="rId108" Type="http://schemas.openxmlformats.org/officeDocument/2006/relationships/slide" Target="slides/slide102.xml"/><Relationship Id="rId48" Type="http://schemas.openxmlformats.org/officeDocument/2006/relationships/slide" Target="slides/slide42.xml"/><Relationship Id="rId187" Type="http://schemas.openxmlformats.org/officeDocument/2006/relationships/font" Target="fonts/Overpass-regular.fntdata"/><Relationship Id="rId47" Type="http://schemas.openxmlformats.org/officeDocument/2006/relationships/slide" Target="slides/slide41.xml"/><Relationship Id="rId186" Type="http://schemas.openxmlformats.org/officeDocument/2006/relationships/font" Target="fonts/Montserrat-boldItalic.fntdata"/><Relationship Id="rId185" Type="http://schemas.openxmlformats.org/officeDocument/2006/relationships/font" Target="fonts/Montserrat-italic.fntdata"/><Relationship Id="rId49" Type="http://schemas.openxmlformats.org/officeDocument/2006/relationships/slide" Target="slides/slide43.xml"/><Relationship Id="rId184" Type="http://schemas.openxmlformats.org/officeDocument/2006/relationships/font" Target="fonts/Montserrat-bold.fntdata"/><Relationship Id="rId103" Type="http://schemas.openxmlformats.org/officeDocument/2006/relationships/slide" Target="slides/slide97.xml"/><Relationship Id="rId102" Type="http://schemas.openxmlformats.org/officeDocument/2006/relationships/slide" Target="slides/slide96.xml"/><Relationship Id="rId101" Type="http://schemas.openxmlformats.org/officeDocument/2006/relationships/slide" Target="slides/slide95.xml"/><Relationship Id="rId189" Type="http://schemas.openxmlformats.org/officeDocument/2006/relationships/font" Target="fonts/Overpass-italic.fntdata"/><Relationship Id="rId100" Type="http://schemas.openxmlformats.org/officeDocument/2006/relationships/slide" Target="slides/slide94.xml"/><Relationship Id="rId188" Type="http://schemas.openxmlformats.org/officeDocument/2006/relationships/font" Target="fonts/Overpass-bold.fntdata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183" Type="http://schemas.openxmlformats.org/officeDocument/2006/relationships/font" Target="fonts/Montserrat-regular.fntdata"/><Relationship Id="rId32" Type="http://schemas.openxmlformats.org/officeDocument/2006/relationships/slide" Target="slides/slide26.xml"/><Relationship Id="rId182" Type="http://schemas.openxmlformats.org/officeDocument/2006/relationships/slide" Target="slides/slide176.xml"/><Relationship Id="rId35" Type="http://schemas.openxmlformats.org/officeDocument/2006/relationships/slide" Target="slides/slide29.xml"/><Relationship Id="rId181" Type="http://schemas.openxmlformats.org/officeDocument/2006/relationships/slide" Target="slides/slide175.xml"/><Relationship Id="rId34" Type="http://schemas.openxmlformats.org/officeDocument/2006/relationships/slide" Target="slides/slide28.xml"/><Relationship Id="rId180" Type="http://schemas.openxmlformats.org/officeDocument/2006/relationships/slide" Target="slides/slide174.xml"/><Relationship Id="rId37" Type="http://schemas.openxmlformats.org/officeDocument/2006/relationships/slide" Target="slides/slide31.xml"/><Relationship Id="rId176" Type="http://schemas.openxmlformats.org/officeDocument/2006/relationships/slide" Target="slides/slide170.xml"/><Relationship Id="rId36" Type="http://schemas.openxmlformats.org/officeDocument/2006/relationships/slide" Target="slides/slide30.xml"/><Relationship Id="rId175" Type="http://schemas.openxmlformats.org/officeDocument/2006/relationships/slide" Target="slides/slide169.xml"/><Relationship Id="rId39" Type="http://schemas.openxmlformats.org/officeDocument/2006/relationships/slide" Target="slides/slide33.xml"/><Relationship Id="rId174" Type="http://schemas.openxmlformats.org/officeDocument/2006/relationships/slide" Target="slides/slide168.xml"/><Relationship Id="rId38" Type="http://schemas.openxmlformats.org/officeDocument/2006/relationships/slide" Target="slides/slide32.xml"/><Relationship Id="rId173" Type="http://schemas.openxmlformats.org/officeDocument/2006/relationships/slide" Target="slides/slide167.xml"/><Relationship Id="rId179" Type="http://schemas.openxmlformats.org/officeDocument/2006/relationships/slide" Target="slides/slide173.xml"/><Relationship Id="rId178" Type="http://schemas.openxmlformats.org/officeDocument/2006/relationships/slide" Target="slides/slide172.xml"/><Relationship Id="rId177" Type="http://schemas.openxmlformats.org/officeDocument/2006/relationships/slide" Target="slides/slide171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29" Type="http://schemas.openxmlformats.org/officeDocument/2006/relationships/slide" Target="slides/slide123.xml"/><Relationship Id="rId128" Type="http://schemas.openxmlformats.org/officeDocument/2006/relationships/slide" Target="slides/slide122.xml"/><Relationship Id="rId127" Type="http://schemas.openxmlformats.org/officeDocument/2006/relationships/slide" Target="slides/slide121.xml"/><Relationship Id="rId126" Type="http://schemas.openxmlformats.org/officeDocument/2006/relationships/slide" Target="slides/slide120.xml"/><Relationship Id="rId26" Type="http://schemas.openxmlformats.org/officeDocument/2006/relationships/slide" Target="slides/slide20.xml"/><Relationship Id="rId121" Type="http://schemas.openxmlformats.org/officeDocument/2006/relationships/slide" Target="slides/slide115.xml"/><Relationship Id="rId25" Type="http://schemas.openxmlformats.org/officeDocument/2006/relationships/slide" Target="slides/slide19.xml"/><Relationship Id="rId120" Type="http://schemas.openxmlformats.org/officeDocument/2006/relationships/slide" Target="slides/slide114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125" Type="http://schemas.openxmlformats.org/officeDocument/2006/relationships/slide" Target="slides/slide119.xml"/><Relationship Id="rId29" Type="http://schemas.openxmlformats.org/officeDocument/2006/relationships/slide" Target="slides/slide23.xml"/><Relationship Id="rId124" Type="http://schemas.openxmlformats.org/officeDocument/2006/relationships/slide" Target="slides/slide118.xml"/><Relationship Id="rId123" Type="http://schemas.openxmlformats.org/officeDocument/2006/relationships/slide" Target="slides/slide117.xml"/><Relationship Id="rId122" Type="http://schemas.openxmlformats.org/officeDocument/2006/relationships/slide" Target="slides/slide116.xml"/><Relationship Id="rId95" Type="http://schemas.openxmlformats.org/officeDocument/2006/relationships/slide" Target="slides/slide89.xml"/><Relationship Id="rId94" Type="http://schemas.openxmlformats.org/officeDocument/2006/relationships/slide" Target="slides/slide88.xml"/><Relationship Id="rId97" Type="http://schemas.openxmlformats.org/officeDocument/2006/relationships/slide" Target="slides/slide91.xml"/><Relationship Id="rId96" Type="http://schemas.openxmlformats.org/officeDocument/2006/relationships/slide" Target="slides/slide90.xml"/><Relationship Id="rId11" Type="http://schemas.openxmlformats.org/officeDocument/2006/relationships/slide" Target="slides/slide5.xml"/><Relationship Id="rId99" Type="http://schemas.openxmlformats.org/officeDocument/2006/relationships/slide" Target="slides/slide93.xml"/><Relationship Id="rId10" Type="http://schemas.openxmlformats.org/officeDocument/2006/relationships/slide" Target="slides/slide4.xml"/><Relationship Id="rId98" Type="http://schemas.openxmlformats.org/officeDocument/2006/relationships/slide" Target="slides/slide92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91" Type="http://schemas.openxmlformats.org/officeDocument/2006/relationships/slide" Target="slides/slide85.xml"/><Relationship Id="rId90" Type="http://schemas.openxmlformats.org/officeDocument/2006/relationships/slide" Target="slides/slide84.xml"/><Relationship Id="rId93" Type="http://schemas.openxmlformats.org/officeDocument/2006/relationships/slide" Target="slides/slide87.xml"/><Relationship Id="rId92" Type="http://schemas.openxmlformats.org/officeDocument/2006/relationships/slide" Target="slides/slide86.xml"/><Relationship Id="rId118" Type="http://schemas.openxmlformats.org/officeDocument/2006/relationships/slide" Target="slides/slide112.xml"/><Relationship Id="rId117" Type="http://schemas.openxmlformats.org/officeDocument/2006/relationships/slide" Target="slides/slide111.xml"/><Relationship Id="rId116" Type="http://schemas.openxmlformats.org/officeDocument/2006/relationships/slide" Target="slides/slide110.xml"/><Relationship Id="rId115" Type="http://schemas.openxmlformats.org/officeDocument/2006/relationships/slide" Target="slides/slide109.xml"/><Relationship Id="rId119" Type="http://schemas.openxmlformats.org/officeDocument/2006/relationships/slide" Target="slides/slide113.xml"/><Relationship Id="rId15" Type="http://schemas.openxmlformats.org/officeDocument/2006/relationships/slide" Target="slides/slide9.xml"/><Relationship Id="rId110" Type="http://schemas.openxmlformats.org/officeDocument/2006/relationships/slide" Target="slides/slide104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14" Type="http://schemas.openxmlformats.org/officeDocument/2006/relationships/slide" Target="slides/slide108.xml"/><Relationship Id="rId18" Type="http://schemas.openxmlformats.org/officeDocument/2006/relationships/slide" Target="slides/slide12.xml"/><Relationship Id="rId113" Type="http://schemas.openxmlformats.org/officeDocument/2006/relationships/slide" Target="slides/slide107.xml"/><Relationship Id="rId112" Type="http://schemas.openxmlformats.org/officeDocument/2006/relationships/slide" Target="slides/slide106.xml"/><Relationship Id="rId111" Type="http://schemas.openxmlformats.org/officeDocument/2006/relationships/slide" Target="slides/slide105.xml"/><Relationship Id="rId84" Type="http://schemas.openxmlformats.org/officeDocument/2006/relationships/slide" Target="slides/slide78.xml"/><Relationship Id="rId83" Type="http://schemas.openxmlformats.org/officeDocument/2006/relationships/slide" Target="slides/slide77.xml"/><Relationship Id="rId86" Type="http://schemas.openxmlformats.org/officeDocument/2006/relationships/slide" Target="slides/slide80.xml"/><Relationship Id="rId85" Type="http://schemas.openxmlformats.org/officeDocument/2006/relationships/slide" Target="slides/slide79.xml"/><Relationship Id="rId88" Type="http://schemas.openxmlformats.org/officeDocument/2006/relationships/slide" Target="slides/slide82.xml"/><Relationship Id="rId150" Type="http://schemas.openxmlformats.org/officeDocument/2006/relationships/slide" Target="slides/slide144.xml"/><Relationship Id="rId87" Type="http://schemas.openxmlformats.org/officeDocument/2006/relationships/slide" Target="slides/slide81.xml"/><Relationship Id="rId89" Type="http://schemas.openxmlformats.org/officeDocument/2006/relationships/slide" Target="slides/slide83.xml"/><Relationship Id="rId80" Type="http://schemas.openxmlformats.org/officeDocument/2006/relationships/slide" Target="slides/slide74.xml"/><Relationship Id="rId82" Type="http://schemas.openxmlformats.org/officeDocument/2006/relationships/slide" Target="slides/slide76.xml"/><Relationship Id="rId81" Type="http://schemas.openxmlformats.org/officeDocument/2006/relationships/slide" Target="slides/slide75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149" Type="http://schemas.openxmlformats.org/officeDocument/2006/relationships/slide" Target="slides/slide143.xml"/><Relationship Id="rId4" Type="http://schemas.openxmlformats.org/officeDocument/2006/relationships/tableStyles" Target="tableStyles.xml"/><Relationship Id="rId148" Type="http://schemas.openxmlformats.org/officeDocument/2006/relationships/slide" Target="slides/slide142.xml"/><Relationship Id="rId9" Type="http://schemas.openxmlformats.org/officeDocument/2006/relationships/slide" Target="slides/slide3.xml"/><Relationship Id="rId143" Type="http://schemas.openxmlformats.org/officeDocument/2006/relationships/slide" Target="slides/slide137.xml"/><Relationship Id="rId142" Type="http://schemas.openxmlformats.org/officeDocument/2006/relationships/slide" Target="slides/slide136.xml"/><Relationship Id="rId141" Type="http://schemas.openxmlformats.org/officeDocument/2006/relationships/slide" Target="slides/slide135.xml"/><Relationship Id="rId140" Type="http://schemas.openxmlformats.org/officeDocument/2006/relationships/slide" Target="slides/slide134.xml"/><Relationship Id="rId5" Type="http://schemas.openxmlformats.org/officeDocument/2006/relationships/slideMaster" Target="slideMasters/slideMaster1.xml"/><Relationship Id="rId147" Type="http://schemas.openxmlformats.org/officeDocument/2006/relationships/slide" Target="slides/slide141.xml"/><Relationship Id="rId6" Type="http://schemas.openxmlformats.org/officeDocument/2006/relationships/notesMaster" Target="notesMasters/notesMaster1.xml"/><Relationship Id="rId146" Type="http://schemas.openxmlformats.org/officeDocument/2006/relationships/slide" Target="slides/slide140.xml"/><Relationship Id="rId7" Type="http://schemas.openxmlformats.org/officeDocument/2006/relationships/slide" Target="slides/slide1.xml"/><Relationship Id="rId145" Type="http://schemas.openxmlformats.org/officeDocument/2006/relationships/slide" Target="slides/slide139.xml"/><Relationship Id="rId8" Type="http://schemas.openxmlformats.org/officeDocument/2006/relationships/slide" Target="slides/slide2.xml"/><Relationship Id="rId144" Type="http://schemas.openxmlformats.org/officeDocument/2006/relationships/slide" Target="slides/slide138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75" Type="http://schemas.openxmlformats.org/officeDocument/2006/relationships/slide" Target="slides/slide69.xml"/><Relationship Id="rId74" Type="http://schemas.openxmlformats.org/officeDocument/2006/relationships/slide" Target="slides/slide68.xml"/><Relationship Id="rId77" Type="http://schemas.openxmlformats.org/officeDocument/2006/relationships/slide" Target="slides/slide71.xml"/><Relationship Id="rId76" Type="http://schemas.openxmlformats.org/officeDocument/2006/relationships/slide" Target="slides/slide70.xml"/><Relationship Id="rId79" Type="http://schemas.openxmlformats.org/officeDocument/2006/relationships/slide" Target="slides/slide73.xml"/><Relationship Id="rId78" Type="http://schemas.openxmlformats.org/officeDocument/2006/relationships/slide" Target="slides/slide72.xml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139" Type="http://schemas.openxmlformats.org/officeDocument/2006/relationships/slide" Target="slides/slide133.xml"/><Relationship Id="rId138" Type="http://schemas.openxmlformats.org/officeDocument/2006/relationships/slide" Target="slides/slide132.xml"/><Relationship Id="rId137" Type="http://schemas.openxmlformats.org/officeDocument/2006/relationships/slide" Target="slides/slide131.xml"/><Relationship Id="rId132" Type="http://schemas.openxmlformats.org/officeDocument/2006/relationships/slide" Target="slides/slide126.xml"/><Relationship Id="rId131" Type="http://schemas.openxmlformats.org/officeDocument/2006/relationships/slide" Target="slides/slide125.xml"/><Relationship Id="rId130" Type="http://schemas.openxmlformats.org/officeDocument/2006/relationships/slide" Target="slides/slide124.xml"/><Relationship Id="rId136" Type="http://schemas.openxmlformats.org/officeDocument/2006/relationships/slide" Target="slides/slide130.xml"/><Relationship Id="rId135" Type="http://schemas.openxmlformats.org/officeDocument/2006/relationships/slide" Target="slides/slide129.xml"/><Relationship Id="rId134" Type="http://schemas.openxmlformats.org/officeDocument/2006/relationships/slide" Target="slides/slide128.xml"/><Relationship Id="rId133" Type="http://schemas.openxmlformats.org/officeDocument/2006/relationships/slide" Target="slides/slide127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66" Type="http://schemas.openxmlformats.org/officeDocument/2006/relationships/slide" Target="slides/slide60.xml"/><Relationship Id="rId172" Type="http://schemas.openxmlformats.org/officeDocument/2006/relationships/slide" Target="slides/slide166.xml"/><Relationship Id="rId65" Type="http://schemas.openxmlformats.org/officeDocument/2006/relationships/slide" Target="slides/slide59.xml"/><Relationship Id="rId171" Type="http://schemas.openxmlformats.org/officeDocument/2006/relationships/slide" Target="slides/slide165.xml"/><Relationship Id="rId68" Type="http://schemas.openxmlformats.org/officeDocument/2006/relationships/slide" Target="slides/slide62.xml"/><Relationship Id="rId170" Type="http://schemas.openxmlformats.org/officeDocument/2006/relationships/slide" Target="slides/slide164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165" Type="http://schemas.openxmlformats.org/officeDocument/2006/relationships/slide" Target="slides/slide159.xml"/><Relationship Id="rId69" Type="http://schemas.openxmlformats.org/officeDocument/2006/relationships/slide" Target="slides/slide63.xml"/><Relationship Id="rId164" Type="http://schemas.openxmlformats.org/officeDocument/2006/relationships/slide" Target="slides/slide158.xml"/><Relationship Id="rId163" Type="http://schemas.openxmlformats.org/officeDocument/2006/relationships/slide" Target="slides/slide157.xml"/><Relationship Id="rId162" Type="http://schemas.openxmlformats.org/officeDocument/2006/relationships/slide" Target="slides/slide156.xml"/><Relationship Id="rId169" Type="http://schemas.openxmlformats.org/officeDocument/2006/relationships/slide" Target="slides/slide163.xml"/><Relationship Id="rId168" Type="http://schemas.openxmlformats.org/officeDocument/2006/relationships/slide" Target="slides/slide162.xml"/><Relationship Id="rId167" Type="http://schemas.openxmlformats.org/officeDocument/2006/relationships/slide" Target="slides/slide161.xml"/><Relationship Id="rId166" Type="http://schemas.openxmlformats.org/officeDocument/2006/relationships/slide" Target="slides/slide160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55" Type="http://schemas.openxmlformats.org/officeDocument/2006/relationships/slide" Target="slides/slide49.xml"/><Relationship Id="rId161" Type="http://schemas.openxmlformats.org/officeDocument/2006/relationships/slide" Target="slides/slide155.xml"/><Relationship Id="rId54" Type="http://schemas.openxmlformats.org/officeDocument/2006/relationships/slide" Target="slides/slide48.xml"/><Relationship Id="rId160" Type="http://schemas.openxmlformats.org/officeDocument/2006/relationships/slide" Target="slides/slide154.xml"/><Relationship Id="rId57" Type="http://schemas.openxmlformats.org/officeDocument/2006/relationships/slide" Target="slides/slide51.xml"/><Relationship Id="rId56" Type="http://schemas.openxmlformats.org/officeDocument/2006/relationships/slide" Target="slides/slide50.xml"/><Relationship Id="rId159" Type="http://schemas.openxmlformats.org/officeDocument/2006/relationships/slide" Target="slides/slide153.xml"/><Relationship Id="rId59" Type="http://schemas.openxmlformats.org/officeDocument/2006/relationships/slide" Target="slides/slide53.xml"/><Relationship Id="rId154" Type="http://schemas.openxmlformats.org/officeDocument/2006/relationships/slide" Target="slides/slide148.xml"/><Relationship Id="rId58" Type="http://schemas.openxmlformats.org/officeDocument/2006/relationships/slide" Target="slides/slide52.xml"/><Relationship Id="rId153" Type="http://schemas.openxmlformats.org/officeDocument/2006/relationships/slide" Target="slides/slide147.xml"/><Relationship Id="rId152" Type="http://schemas.openxmlformats.org/officeDocument/2006/relationships/slide" Target="slides/slide146.xml"/><Relationship Id="rId151" Type="http://schemas.openxmlformats.org/officeDocument/2006/relationships/slide" Target="slides/slide145.xml"/><Relationship Id="rId158" Type="http://schemas.openxmlformats.org/officeDocument/2006/relationships/slide" Target="slides/slide152.xml"/><Relationship Id="rId157" Type="http://schemas.openxmlformats.org/officeDocument/2006/relationships/slide" Target="slides/slide151.xml"/><Relationship Id="rId156" Type="http://schemas.openxmlformats.org/officeDocument/2006/relationships/slide" Target="slides/slide150.xml"/><Relationship Id="rId155" Type="http://schemas.openxmlformats.org/officeDocument/2006/relationships/slide" Target="slides/slide149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a481cd4cf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a481cd4cf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a4a3b7064c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a4a3b7064c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2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ga481cd4cf8_0_5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4" name="Google Shape;1104;ga481cd4cf8_0_5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2" name="Shape 1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3" name="Google Shape;1123;ga481cd4cf8_0_4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4" name="Google Shape;1124;ga481cd4cf8_0_4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3" name="Shape 1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4" name="Google Shape;1144;ga481cd4cf8_0_4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5" name="Google Shape;1145;ga481cd4cf8_0_4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8" name="Shape 1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9" name="Google Shape;1169;ga481cd4cf8_0_8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0" name="Google Shape;1170;ga481cd4cf8_0_8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3" name="Shape 1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4" name="Google Shape;1194;ga481cd4cf8_0_8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5" name="Google Shape;1195;ga481cd4cf8_0_8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8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" name="Google Shape;1219;ga481cd4cf8_0_8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0" name="Google Shape;1220;ga481cd4cf8_0_8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ga481cd4cf8_0_5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5" name="Google Shape;1245;ga481cd4cf8_0_5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ga481cd4cf8_0_4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0" name="Google Shape;1270;ga481cd4cf8_0_4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ga481cd4cf8_0_12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6" name="Google Shape;1296;ga481cd4cf8_0_1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4" name="Shape 1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5" name="Google Shape;1315;ga481cd4cf8_0_12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6" name="Google Shape;1316;ga481cd4cf8_0_1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a4a3b7064c_0_2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a4a3b7064c_0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5" name="Shape 1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6" name="Google Shape;1336;ga481cd4cf8_0_12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7" name="Google Shape;1337;ga481cd4cf8_0_12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ga481cd4cf8_0_12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7" name="Google Shape;1357;ga481cd4cf8_0_12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7" name="Shape 1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8" name="Google Shape;1378;ga481cd4cf8_0_12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9" name="Google Shape;1379;ga481cd4cf8_0_12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7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8" name="Google Shape;1398;ga481cd4cf8_0_13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9" name="Google Shape;1399;ga481cd4cf8_0_13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9" name="Shape 1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0" name="Google Shape;1420;ga481cd4cf8_0_13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1" name="Google Shape;1421;ga481cd4cf8_0_13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1" name="Shape 1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2" name="Google Shape;1442;ga481cd4cf8_0_13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3" name="Google Shape;1443;ga481cd4cf8_0_13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3" name="Shape 1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" name="Google Shape;1464;ga481cd4cf8_0_13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5" name="Google Shape;1465;ga481cd4cf8_0_13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ga481cd4cf8_0_13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7" name="Google Shape;1487;ga481cd4cf8_0_13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2" name="Shape 1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3" name="Google Shape;1513;ga481cd4cf8_0_8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4" name="Google Shape;1514;ga481cd4cf8_0_8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7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8" name="Google Shape;1538;ga481cd4cf8_0_9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9" name="Google Shape;1539;ga481cd4cf8_0_9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a4a3b7064c_0_2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a4a3b7064c_0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3" name="Shape 1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4" name="Google Shape;1564;ga481cd4cf8_0_9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5" name="Google Shape;1565;ga481cd4cf8_0_9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1" name="Shape 1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2" name="Google Shape;1592;ga481cd4cf8_0_9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3" name="Google Shape;1593;ga481cd4cf8_0_9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1" name="Shape 1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2" name="Google Shape;1622;ga481cd4cf8_0_9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3" name="Google Shape;1623;ga481cd4cf8_0_9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2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ga481cd4cf8_0_10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4" name="Google Shape;1654;ga481cd4cf8_0_10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ga481cd4cf8_0_10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6" name="Google Shape;1686;ga481cd4cf8_0_10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6" name="Shape 1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7" name="Google Shape;1717;ga481cd4cf8_0_10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8" name="Google Shape;1718;ga481cd4cf8_0_10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9" name="Shape 1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0" name="Google Shape;1750;ga481cd4cf8_0_1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1" name="Google Shape;1751;ga481cd4cf8_0_1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1" name="Shape 1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2" name="Google Shape;1782;ga481cd4cf8_0_1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3" name="Google Shape;1783;ga481cd4cf8_0_1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4" name="Shape 1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5" name="Google Shape;1815;ga481cd4cf8_0_1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6" name="Google Shape;1816;ga481cd4cf8_0_1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7" name="Shape 1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8" name="Google Shape;1848;ga481cd4cf8_0_14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9" name="Google Shape;1849;ga481cd4cf8_0_14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a481cd4cf8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a481cd4cf8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8" name="Shape 1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9" name="Google Shape;1859;ga4a3b7064c_0_2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0" name="Google Shape;1860;ga4a3b7064c_0_2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6" name="Shape 1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7" name="Google Shape;1867;ga4a3b7064c_0_2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8" name="Google Shape;1868;ga4a3b7064c_0_2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8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" name="Google Shape;1879;ga4a3b7064c_0_2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0" name="Google Shape;1880;ga4a3b7064c_0_2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6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a4a3b7064c_0_2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a4a3b7064c_0_2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4" name="Shape 1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5" name="Google Shape;1895;ga4a3b7064c_0_3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6" name="Google Shape;1896;ga4a3b7064c_0_3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2" name="Shape 1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3" name="Google Shape;1903;ga4a3b7064c_0_2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4" name="Google Shape;1904;ga4a3b7064c_0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0" name="Shape 1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1" name="Google Shape;1911;ga4a3b7064c_0_3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2" name="Google Shape;1912;ga4a3b7064c_0_3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0" name="Shape 1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1" name="Google Shape;1921;ga4a3b7064c_0_3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2" name="Google Shape;1922;ga4a3b7064c_0_3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8" name="Shape 1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9" name="Google Shape;1929;ga4a3b7064c_0_3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0" name="Google Shape;1930;ga4a3b7064c_0_3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6" name="Shape 1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7" name="Google Shape;1937;ga4a3b7064c_0_3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8" name="Google Shape;1938;ga4a3b7064c_0_3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a481cd4cf8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a481cd4cf8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ga4a3b7064c_0_2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6" name="Google Shape;1946;ga4a3b7064c_0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2" name="Shape 1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3" name="Google Shape;1953;ga4a3b7064c_0_4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4" name="Google Shape;1954;ga4a3b7064c_0_4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0" name="Shape 1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1" name="Google Shape;1961;ga4a3b7064c_0_4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2" name="Google Shape;1962;ga4a3b7064c_0_4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ga4a3b7064c_0_5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0" name="Google Shape;1970;ga4a3b7064c_0_5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6" name="Shape 1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7" name="Google Shape;1977;ga4a3b7064c_0_5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8" name="Google Shape;1978;ga4a3b7064c_0_5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6" name="Shape 1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7" name="Google Shape;1987;ga4a3b7064c_0_5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8" name="Google Shape;1988;ga4a3b7064c_0_5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5" name="Shape 1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" name="Google Shape;1996;ga4a3b7064c_0_5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7" name="Google Shape;1997;ga4a3b7064c_0_5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ga4a3b7064c_0_7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8" name="Google Shape;2008;ga4a3b7064c_0_7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7" name="Shape 2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8" name="Google Shape;2018;ga4a3b7064c_0_7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9" name="Google Shape;2019;ga4a3b7064c_0_7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9" name="Shape 2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0" name="Google Shape;2030;ga4a3b7064c_0_7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1" name="Google Shape;2031;ga4a3b7064c_0_7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a4a3b7064c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a4a3b7064c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ga4a3b7064c_0_4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9" name="Google Shape;2039;ga4a3b7064c_0_4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5" name="Shape 2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6" name="Google Shape;2046;ga4a3b7064c_0_4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7" name="Google Shape;2047;ga4a3b7064c_0_4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3" name="Shape 2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4" name="Google Shape;2054;ga4a3b7064c_0_5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5" name="Google Shape;2055;ga4a3b7064c_0_5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3" name="Shape 2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4" name="Google Shape;2064;ga4a3b7064c_0_4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5" name="Google Shape;2065;ga4a3b7064c_0_4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6" name="Shape 2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7" name="Google Shape;2077;ga4a3b7064c_0_5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8" name="Google Shape;2078;ga4a3b7064c_0_5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9" name="Shape 2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0" name="Google Shape;2090;ga4a3b7064c_0_5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1" name="Google Shape;2091;ga4a3b7064c_0_5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ga4a3b7064c_0_5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4" name="Google Shape;2104;ga4a3b7064c_0_5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ga4a3b7064c_0_7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9" name="Google Shape;2119;ga4a3b7064c_0_7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2" name="Shape 2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3" name="Google Shape;2133;ga4a3b7064c_0_7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4" name="Google Shape;2134;ga4a3b7064c_0_7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7" name="Shape 2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8" name="Google Shape;2148;ga4a3b7064c_0_7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9" name="Google Shape;2149;ga4a3b7064c_0_7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a4a3b7064c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a4a3b7064c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0" name="Shape 2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1" name="Google Shape;2161;ga4a3b7064c_0_8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2" name="Google Shape;2162;ga4a3b7064c_0_8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4" name="Shape 2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5" name="Google Shape;2175;ga4a3b7064c_0_8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6" name="Google Shape;2176;ga4a3b7064c_0_8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1" name="Shape 2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2" name="Google Shape;2192;ga4a3b7064c_0_8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3" name="Google Shape;2193;ga4a3b7064c_0_8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8" name="Shape 2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9" name="Google Shape;2209;ga4a3b7064c_0_7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0" name="Google Shape;2210;ga4a3b7064c_0_7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ga4a3b7064c_0_7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7" name="Google Shape;2227;ga4a3b7064c_0_7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9" name="Shape 2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0" name="Google Shape;2240;ga4a3b7064c_0_8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1" name="Google Shape;2241;ga4a3b7064c_0_8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7" name="Shape 2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8" name="Google Shape;2248;ga4a3b7064c_0_8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9" name="Google Shape;2249;ga4a3b7064c_0_8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5" name="Shape 2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6" name="Google Shape;2256;ga4a3b7064c_0_8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7" name="Google Shape;2257;ga4a3b7064c_0_8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4" name="Shape 2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5" name="Google Shape;2265;ga4a3b7064c_0_9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6" name="Google Shape;2266;ga4a3b7064c_0_9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8" name="Shape 2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9" name="Google Shape;2279;ga4a3b7064c_0_9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0" name="Google Shape;2280;ga4a3b7064c_0_9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a4a3b7064c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a4a3b7064c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2" name="Shape 2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" name="Google Shape;2293;ga4a3b7064c_0_9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4" name="Google Shape;2294;ga4a3b7064c_0_9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6" name="Shape 2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7" name="Google Shape;2307;ga4a3b7064c_0_9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8" name="Google Shape;2308;ga4a3b7064c_0_9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5" name="Shape 2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6" name="Google Shape;2316;ga4a3b7064c_0_9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7" name="Google Shape;2317;ga4a3b7064c_0_9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4" name="Shape 2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5" name="Google Shape;2325;ga4a3b7064c_0_8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6" name="Google Shape;2326;ga4a3b7064c_0_8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8" name="Shape 2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9" name="Google Shape;2339;ga4a3b7064c_0_9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0" name="Google Shape;2340;ga4a3b7064c_0_9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6" name="Shape 2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7" name="Google Shape;2357;ga4a3b7064c_0_6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8" name="Google Shape;2358;ga4a3b7064c_0_6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5" name="Shape 2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6" name="Google Shape;2366;ga65d40002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7" name="Google Shape;2367;ga65d40002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a4a3b7064c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a4a3b7064c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a4a3b7064c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a4a3b7064c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a481cd4cf8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a481cd4cf8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a4a3b7064c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a4a3b7064c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a4a3b7064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a4a3b7064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a4a3b7064c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a4a3b7064c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a4a3b7064c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a4a3b7064c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a4a3b7064c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a4a3b7064c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a4a3b7064c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a4a3b7064c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a4a3b7064c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a4a3b7064c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a4a3b7064c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a4a3b7064c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a4a3b7064c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a4a3b7064c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a4a3b7064c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a4a3b7064c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a4a3b7064c_0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a4a3b7064c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a4a3b7064c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a4a3b7064c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a4a3b7064c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a4a3b7064c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a4a3b7064c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a4a3b7064c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a481cd4cf8_0_14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a481cd4cf8_0_14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a481cd4cf8_0_14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a481cd4cf8_0_14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a481cd4cf8_0_14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a481cd4cf8_0_14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a481cd4cf8_0_14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a481cd4cf8_0_14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a481cd4cf8_0_14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a481cd4cf8_0_14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a481cd4cf8_0_15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a481cd4cf8_0_15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a481cd4cf8_0_14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a481cd4cf8_0_14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4a3b7064c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4a3b7064c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a481cd4cf8_0_14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a481cd4cf8_0_14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a481cd4cf8_0_15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a481cd4cf8_0_15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a481cd4cf8_0_15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a481cd4cf8_0_15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a481cd4cf8_0_15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a481cd4cf8_0_15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a481cd4cf8_0_15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a481cd4cf8_0_15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a481cd4cf8_0_15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a481cd4cf8_0_15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a481cd4cf8_0_16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a481cd4cf8_0_16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a481cd4cf8_0_16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a481cd4cf8_0_16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a481cd4cf8_0_16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a481cd4cf8_0_16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a481cd4cf8_0_16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a481cd4cf8_0_16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a4a3b7064c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a4a3b7064c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a481cd4cf8_0_16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a481cd4cf8_0_16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a481cd4cf8_0_17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a481cd4cf8_0_17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a481cd4cf8_0_16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a481cd4cf8_0_16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a481cd4cf8_0_16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a481cd4cf8_0_16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a481cd4cf8_0_16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" name="Google Shape;546;ga481cd4cf8_0_16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a481cd4cf8_0_16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Google Shape;555;ga481cd4cf8_0_16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a481cd4cf8_0_17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" name="Google Shape;567;ga481cd4cf8_0_17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a481cd4cf8_0_17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9" name="Google Shape;579;ga481cd4cf8_0_17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a481cd4cf8_0_17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3" name="Google Shape;593;ga481cd4cf8_0_17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ga481cd4cf8_0_17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1" name="Google Shape;611;ga481cd4cf8_0_17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a4a3b7064c_0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a4a3b7064c_0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a481cd4cf8_0_17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0" name="Google Shape;630;ga481cd4cf8_0_17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ga481cd4cf8_0_17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9" name="Google Shape;649;ga481cd4cf8_0_17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a481cd4cf8_0_17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7" name="Google Shape;657;ga481cd4cf8_0_17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a481cd4cf8_0_18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5" name="Google Shape;665;ga481cd4cf8_0_18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ga481cd4cf8_0_18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3" name="Google Shape;673;ga481cd4cf8_0_18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ga481cd4cf8_0_18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1" name="Google Shape;681;ga481cd4cf8_0_18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ga481cd4cf8_0_18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0" name="Google Shape;690;ga481cd4cf8_0_18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a481cd4cf8_0_18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" name="Google Shape;700;ga481cd4cf8_0_18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a481cd4cf8_0_18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Google Shape;710;ga481cd4cf8_0_18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ga481cd4cf8_0_18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1" name="Google Shape;721;ga481cd4cf8_0_18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a4a3b7064c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a4a3b7064c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ga481cd4cf8_0_18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4" name="Google Shape;734;ga481cd4cf8_0_18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a481cd4cf8_0_18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" name="Google Shape;748;ga481cd4cf8_0_18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ga481cd4cf8_0_19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3" name="Google Shape;763;ga481cd4cf8_0_19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ga481cd4cf8_0_19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8" name="Google Shape;778;ga481cd4cf8_0_19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ga481cd4cf8_0_19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1" name="Google Shape;791;ga481cd4cf8_0_19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7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ga481cd4cf8_0_19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9" name="Google Shape;799;ga481cd4cf8_0_19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5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ga481cd4cf8_0_14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7" name="Google Shape;807;ga481cd4cf8_0_14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3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ga481cd4cf8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5" name="Google Shape;815;ga481cd4cf8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ga481cd4cf8_0_4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3" name="Google Shape;823;ga481cd4cf8_0_4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ga481cd4cf8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1" name="Google Shape;831;ga481cd4cf8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a4a3b7064c_0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a4a3b7064c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7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ga481cd4cf8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9" name="Google Shape;839;ga481cd4cf8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6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ga481cd4cf8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8" name="Google Shape;848;ga481cd4cf8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5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ga481cd4cf8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7" name="Google Shape;857;ga481cd4cf8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4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ga481cd4cf8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6" name="Google Shape;866;ga481cd4cf8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3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ga481cd4cf8_0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5" name="Google Shape;875;ga481cd4cf8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2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ga481cd4cf8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4" name="Google Shape;884;ga481cd4cf8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2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ga481cd4cf8_0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4" name="Google Shape;894;ga481cd4cf8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ga481cd4cf8_0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4" name="Google Shape;904;ga481cd4cf8_0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4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ga481cd4cf8_0_4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6" name="Google Shape;916;ga481cd4cf8_0_4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ga481cd4cf8_0_2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8" name="Google Shape;928;ga481cd4cf8_0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a4a3b7064c_0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a4a3b7064c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ga481cd4cf8_0_2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0" name="Google Shape;940;ga481cd4cf8_0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0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Google Shape;951;ga481cd4cf8_0_7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2" name="Google Shape;952;ga481cd4cf8_0_7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2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Google Shape;963;ga481cd4cf8_0_7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4" name="Google Shape;964;ga481cd4cf8_0_7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4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ga481cd4cf8_0_7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6" name="Google Shape;976;ga481cd4cf8_0_7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ga481cd4cf8_0_2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8" name="Google Shape;988;ga481cd4cf8_0_2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7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ga481cd4cf8_0_3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9" name="Google Shape;999;ga481cd4cf8_0_3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ga481cd4cf8_0_3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3" name="Google Shape;1023;ga481cd4cf8_0_3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5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Google Shape;1046;ga481cd4cf8_0_3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7" name="Google Shape;1047;ga481cd4cf8_0_3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4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Google Shape;1065;ga481cd4cf8_0_7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6" name="Google Shape;1066;ga481cd4cf8_0_7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3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Google Shape;1084;ga481cd4cf8_0_7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5" name="Google Shape;1085;ga481cd4cf8_0_7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 spd="med">
    <p:fade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jpg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2.jpg"/><Relationship Id="rId4" Type="http://schemas.openxmlformats.org/officeDocument/2006/relationships/image" Target="../media/image7.png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1.xml"/><Relationship Id="rId3" Type="http://schemas.openxmlformats.org/officeDocument/2006/relationships/image" Target="../media/image2.jpg"/><Relationship Id="rId4" Type="http://schemas.openxmlformats.org/officeDocument/2006/relationships/image" Target="../media/image7.png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2.xml"/><Relationship Id="rId3" Type="http://schemas.openxmlformats.org/officeDocument/2006/relationships/image" Target="../media/image2.jpg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3.xml"/><Relationship Id="rId3" Type="http://schemas.openxmlformats.org/officeDocument/2006/relationships/image" Target="../media/image2.jpg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4.xml"/><Relationship Id="rId3" Type="http://schemas.openxmlformats.org/officeDocument/2006/relationships/image" Target="../media/image2.jpg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5.xml"/><Relationship Id="rId3" Type="http://schemas.openxmlformats.org/officeDocument/2006/relationships/image" Target="../media/image2.jpg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6.xml"/><Relationship Id="rId3" Type="http://schemas.openxmlformats.org/officeDocument/2006/relationships/image" Target="../media/image2.jpg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7.xml"/><Relationship Id="rId3" Type="http://schemas.openxmlformats.org/officeDocument/2006/relationships/image" Target="../media/image2.jpg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8.xml"/><Relationship Id="rId3" Type="http://schemas.openxmlformats.org/officeDocument/2006/relationships/image" Target="../media/image2.jpg"/><Relationship Id="rId4" Type="http://schemas.openxmlformats.org/officeDocument/2006/relationships/image" Target="../media/image7.png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9.xml"/><Relationship Id="rId3" Type="http://schemas.openxmlformats.org/officeDocument/2006/relationships/image" Target="../media/image2.jpg"/><Relationship Id="rId4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jpg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0.xml"/><Relationship Id="rId3" Type="http://schemas.openxmlformats.org/officeDocument/2006/relationships/image" Target="../media/image2.jpg"/><Relationship Id="rId4" Type="http://schemas.openxmlformats.org/officeDocument/2006/relationships/image" Target="../media/image7.png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1.xml"/><Relationship Id="rId3" Type="http://schemas.openxmlformats.org/officeDocument/2006/relationships/image" Target="../media/image2.jpg"/><Relationship Id="rId4" Type="http://schemas.openxmlformats.org/officeDocument/2006/relationships/image" Target="../media/image7.png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2.xml"/><Relationship Id="rId3" Type="http://schemas.openxmlformats.org/officeDocument/2006/relationships/image" Target="../media/image2.jpg"/><Relationship Id="rId4" Type="http://schemas.openxmlformats.org/officeDocument/2006/relationships/image" Target="../media/image7.png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3.xml"/><Relationship Id="rId3" Type="http://schemas.openxmlformats.org/officeDocument/2006/relationships/image" Target="../media/image2.jpg"/><Relationship Id="rId4" Type="http://schemas.openxmlformats.org/officeDocument/2006/relationships/image" Target="../media/image7.png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4.xml"/><Relationship Id="rId3" Type="http://schemas.openxmlformats.org/officeDocument/2006/relationships/image" Target="../media/image2.jpg"/><Relationship Id="rId4" Type="http://schemas.openxmlformats.org/officeDocument/2006/relationships/image" Target="../media/image7.png"/></Relationships>
</file>

<file path=ppt/slides/_rels/slide1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5.xml"/><Relationship Id="rId3" Type="http://schemas.openxmlformats.org/officeDocument/2006/relationships/image" Target="../media/image2.jpg"/><Relationship Id="rId4" Type="http://schemas.openxmlformats.org/officeDocument/2006/relationships/image" Target="../media/image7.png"/></Relationships>
</file>

<file path=ppt/slides/_rels/slide1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6.xml"/><Relationship Id="rId3" Type="http://schemas.openxmlformats.org/officeDocument/2006/relationships/image" Target="../media/image2.jpg"/><Relationship Id="rId4" Type="http://schemas.openxmlformats.org/officeDocument/2006/relationships/image" Target="../media/image7.png"/></Relationships>
</file>

<file path=ppt/slides/_rels/slide1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7.xml"/><Relationship Id="rId3" Type="http://schemas.openxmlformats.org/officeDocument/2006/relationships/image" Target="../media/image2.jpg"/><Relationship Id="rId4" Type="http://schemas.openxmlformats.org/officeDocument/2006/relationships/image" Target="../media/image7.png"/></Relationships>
</file>

<file path=ppt/slides/_rels/slide1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8.xml"/><Relationship Id="rId3" Type="http://schemas.openxmlformats.org/officeDocument/2006/relationships/image" Target="../media/image2.jpg"/></Relationships>
</file>

<file path=ppt/slides/_rels/slide1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9.xml"/><Relationship Id="rId3" Type="http://schemas.openxmlformats.org/officeDocument/2006/relationships/image" Target="../media/image2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jpg"/></Relationships>
</file>

<file path=ppt/slides/_rels/slide1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0.xml"/><Relationship Id="rId3" Type="http://schemas.openxmlformats.org/officeDocument/2006/relationships/image" Target="../media/image2.jpg"/></Relationships>
</file>

<file path=ppt/slides/_rels/slide1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1.xml"/><Relationship Id="rId3" Type="http://schemas.openxmlformats.org/officeDocument/2006/relationships/image" Target="../media/image2.jpg"/></Relationships>
</file>

<file path=ppt/slides/_rels/slide1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2.xml"/><Relationship Id="rId3" Type="http://schemas.openxmlformats.org/officeDocument/2006/relationships/image" Target="../media/image2.jpg"/></Relationships>
</file>

<file path=ppt/slides/_rels/slide1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3.xml"/><Relationship Id="rId3" Type="http://schemas.openxmlformats.org/officeDocument/2006/relationships/image" Target="../media/image2.jpg"/></Relationships>
</file>

<file path=ppt/slides/_rels/slide1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4.xml"/><Relationship Id="rId3" Type="http://schemas.openxmlformats.org/officeDocument/2006/relationships/image" Target="../media/image2.jpg"/></Relationships>
</file>

<file path=ppt/slides/_rels/slide1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5.xml"/><Relationship Id="rId3" Type="http://schemas.openxmlformats.org/officeDocument/2006/relationships/image" Target="../media/image2.jpg"/><Relationship Id="rId4" Type="http://schemas.openxmlformats.org/officeDocument/2006/relationships/image" Target="../media/image7.png"/></Relationships>
</file>

<file path=ppt/slides/_rels/slide1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6.xml"/><Relationship Id="rId3" Type="http://schemas.openxmlformats.org/officeDocument/2006/relationships/image" Target="../media/image2.jpg"/></Relationships>
</file>

<file path=ppt/slides/_rels/slide1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7.xml"/><Relationship Id="rId3" Type="http://schemas.openxmlformats.org/officeDocument/2006/relationships/image" Target="../media/image2.jpg"/><Relationship Id="rId4" Type="http://schemas.openxmlformats.org/officeDocument/2006/relationships/image" Target="../media/image7.png"/></Relationships>
</file>

<file path=ppt/slides/_rels/slide1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8.xml"/><Relationship Id="rId3" Type="http://schemas.openxmlformats.org/officeDocument/2006/relationships/image" Target="../media/image2.jpg"/><Relationship Id="rId4" Type="http://schemas.openxmlformats.org/officeDocument/2006/relationships/image" Target="../media/image7.png"/></Relationships>
</file>

<file path=ppt/slides/_rels/slide1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9.xml"/><Relationship Id="rId3" Type="http://schemas.openxmlformats.org/officeDocument/2006/relationships/image" Target="../media/image2.jpg"/><Relationship Id="rId4" Type="http://schemas.openxmlformats.org/officeDocument/2006/relationships/image" Target="../media/image9.png"/><Relationship Id="rId5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jpg"/></Relationships>
</file>

<file path=ppt/slides/_rels/slide1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0.xml"/><Relationship Id="rId3" Type="http://schemas.openxmlformats.org/officeDocument/2006/relationships/image" Target="../media/image2.jpg"/></Relationships>
</file>

<file path=ppt/slides/_rels/slide1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1.xml"/><Relationship Id="rId3" Type="http://schemas.openxmlformats.org/officeDocument/2006/relationships/image" Target="../media/image2.jpg"/><Relationship Id="rId4" Type="http://schemas.openxmlformats.org/officeDocument/2006/relationships/image" Target="../media/image9.png"/><Relationship Id="rId5" Type="http://schemas.openxmlformats.org/officeDocument/2006/relationships/image" Target="../media/image7.png"/></Relationships>
</file>

<file path=ppt/slides/_rels/slide1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2.xml"/><Relationship Id="rId3" Type="http://schemas.openxmlformats.org/officeDocument/2006/relationships/image" Target="../media/image2.jpg"/></Relationships>
</file>

<file path=ppt/slides/_rels/slide1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3.xml"/><Relationship Id="rId3" Type="http://schemas.openxmlformats.org/officeDocument/2006/relationships/image" Target="../media/image2.jpg"/></Relationships>
</file>

<file path=ppt/slides/_rels/slide1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4.xml"/><Relationship Id="rId3" Type="http://schemas.openxmlformats.org/officeDocument/2006/relationships/image" Target="../media/image2.jpg"/></Relationships>
</file>

<file path=ppt/slides/_rels/slide1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5.xml"/><Relationship Id="rId3" Type="http://schemas.openxmlformats.org/officeDocument/2006/relationships/image" Target="../media/image2.jpg"/></Relationships>
</file>

<file path=ppt/slides/_rels/slide1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6.xml"/><Relationship Id="rId3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1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7.xml"/><Relationship Id="rId3" Type="http://schemas.openxmlformats.org/officeDocument/2006/relationships/image" Target="../media/image2.jpg"/></Relationships>
</file>

<file path=ppt/slides/_rels/slide1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8.xml"/><Relationship Id="rId3" Type="http://schemas.openxmlformats.org/officeDocument/2006/relationships/image" Target="../media/image2.jpg"/></Relationships>
</file>

<file path=ppt/slides/_rels/slide1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9.xml"/><Relationship Id="rId3" Type="http://schemas.openxmlformats.org/officeDocument/2006/relationships/image" Target="../media/image2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jpg"/></Relationships>
</file>

<file path=ppt/slides/_rels/slide1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0.xml"/><Relationship Id="rId3" Type="http://schemas.openxmlformats.org/officeDocument/2006/relationships/image" Target="../media/image2.jpg"/></Relationships>
</file>

<file path=ppt/slides/_rels/slide1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1.xml"/><Relationship Id="rId3" Type="http://schemas.openxmlformats.org/officeDocument/2006/relationships/image" Target="../media/image2.jpg"/></Relationships>
</file>

<file path=ppt/slides/_rels/slide1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2.xml"/><Relationship Id="rId3" Type="http://schemas.openxmlformats.org/officeDocument/2006/relationships/image" Target="../media/image2.jpg"/></Relationships>
</file>

<file path=ppt/slides/_rels/slide1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3.xml"/><Relationship Id="rId3" Type="http://schemas.openxmlformats.org/officeDocument/2006/relationships/image" Target="../media/image2.jpg"/></Relationships>
</file>

<file path=ppt/slides/_rels/slide1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4.xml"/><Relationship Id="rId3" Type="http://schemas.openxmlformats.org/officeDocument/2006/relationships/image" Target="../media/image2.jpg"/><Relationship Id="rId4" Type="http://schemas.openxmlformats.org/officeDocument/2006/relationships/image" Target="../media/image14.png"/></Relationships>
</file>

<file path=ppt/slides/_rels/slide1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5.xml"/><Relationship Id="rId3" Type="http://schemas.openxmlformats.org/officeDocument/2006/relationships/image" Target="../media/image2.jpg"/><Relationship Id="rId4" Type="http://schemas.openxmlformats.org/officeDocument/2006/relationships/image" Target="../media/image14.png"/></Relationships>
</file>

<file path=ppt/slides/_rels/slide1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6.xml"/><Relationship Id="rId3" Type="http://schemas.openxmlformats.org/officeDocument/2006/relationships/image" Target="../media/image12.png"/><Relationship Id="rId4" Type="http://schemas.openxmlformats.org/officeDocument/2006/relationships/image" Target="../media/image2.jpg"/></Relationships>
</file>

<file path=ppt/slides/_rels/slide1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7.xml"/><Relationship Id="rId3" Type="http://schemas.openxmlformats.org/officeDocument/2006/relationships/image" Target="../media/image12.png"/><Relationship Id="rId4" Type="http://schemas.openxmlformats.org/officeDocument/2006/relationships/image" Target="../media/image2.jpg"/></Relationships>
</file>

<file path=ppt/slides/_rels/slide1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8.xml"/><Relationship Id="rId3" Type="http://schemas.openxmlformats.org/officeDocument/2006/relationships/image" Target="../media/image12.png"/><Relationship Id="rId4" Type="http://schemas.openxmlformats.org/officeDocument/2006/relationships/image" Target="../media/image2.jpg"/></Relationships>
</file>

<file path=ppt/slides/_rels/slide1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9.xml"/><Relationship Id="rId3" Type="http://schemas.openxmlformats.org/officeDocument/2006/relationships/image" Target="../media/image2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jpg"/></Relationships>
</file>

<file path=ppt/slides/_rels/slide1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0.xml"/><Relationship Id="rId3" Type="http://schemas.openxmlformats.org/officeDocument/2006/relationships/image" Target="../media/image2.jpg"/></Relationships>
</file>

<file path=ppt/slides/_rels/slide1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1.xml"/><Relationship Id="rId3" Type="http://schemas.openxmlformats.org/officeDocument/2006/relationships/image" Target="../media/image2.jpg"/></Relationships>
</file>

<file path=ppt/slides/_rels/slide1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2.xml"/><Relationship Id="rId3" Type="http://schemas.openxmlformats.org/officeDocument/2006/relationships/image" Target="../media/image2.jpg"/></Relationships>
</file>

<file path=ppt/slides/_rels/slide1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3.xml"/><Relationship Id="rId3" Type="http://schemas.openxmlformats.org/officeDocument/2006/relationships/image" Target="../media/image2.jpg"/></Relationships>
</file>

<file path=ppt/slides/_rels/slide1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4.xml"/><Relationship Id="rId3" Type="http://schemas.openxmlformats.org/officeDocument/2006/relationships/image" Target="../media/image2.jpg"/></Relationships>
</file>

<file path=ppt/slides/_rels/slide1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5.xml"/><Relationship Id="rId3" Type="http://schemas.openxmlformats.org/officeDocument/2006/relationships/image" Target="../media/image2.jpg"/></Relationships>
</file>

<file path=ppt/slides/_rels/slide1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6.xml"/><Relationship Id="rId3" Type="http://schemas.openxmlformats.org/officeDocument/2006/relationships/image" Target="../media/image2.jpg"/></Relationships>
</file>

<file path=ppt/slides/_rels/slide1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7.xml"/><Relationship Id="rId3" Type="http://schemas.openxmlformats.org/officeDocument/2006/relationships/image" Target="../media/image2.jpg"/></Relationships>
</file>

<file path=ppt/slides/_rels/slide1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8.xml"/><Relationship Id="rId3" Type="http://schemas.openxmlformats.org/officeDocument/2006/relationships/image" Target="../media/image2.jpg"/></Relationships>
</file>

<file path=ppt/slides/_rels/slide1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9.xml"/><Relationship Id="rId3" Type="http://schemas.openxmlformats.org/officeDocument/2006/relationships/image" Target="../media/image2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jpg"/></Relationships>
</file>

<file path=ppt/slides/_rels/slide1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0.xml"/><Relationship Id="rId3" Type="http://schemas.openxmlformats.org/officeDocument/2006/relationships/image" Target="../media/image2.jpg"/></Relationships>
</file>

<file path=ppt/slides/_rels/slide1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1.xml"/><Relationship Id="rId3" Type="http://schemas.openxmlformats.org/officeDocument/2006/relationships/image" Target="../media/image2.jpg"/></Relationships>
</file>

<file path=ppt/slides/_rels/slide1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2.xml"/><Relationship Id="rId3" Type="http://schemas.openxmlformats.org/officeDocument/2006/relationships/image" Target="../media/image2.jpg"/></Relationships>
</file>

<file path=ppt/slides/_rels/slide1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3.xml"/><Relationship Id="rId3" Type="http://schemas.openxmlformats.org/officeDocument/2006/relationships/image" Target="../media/image2.jpg"/></Relationships>
</file>

<file path=ppt/slides/_rels/slide1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4.xml"/><Relationship Id="rId3" Type="http://schemas.openxmlformats.org/officeDocument/2006/relationships/image" Target="../media/image2.jpg"/></Relationships>
</file>

<file path=ppt/slides/_rels/slide1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5.xml"/><Relationship Id="rId3" Type="http://schemas.openxmlformats.org/officeDocument/2006/relationships/image" Target="../media/image2.jpg"/></Relationships>
</file>

<file path=ppt/slides/_rels/slide1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6.xml"/><Relationship Id="rId3" Type="http://schemas.openxmlformats.org/officeDocument/2006/relationships/image" Target="../media/image2.jpg"/></Relationships>
</file>

<file path=ppt/slides/_rels/slide1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7.xml"/><Relationship Id="rId3" Type="http://schemas.openxmlformats.org/officeDocument/2006/relationships/image" Target="../media/image11.png"/><Relationship Id="rId4" Type="http://schemas.openxmlformats.org/officeDocument/2006/relationships/image" Target="../media/image2.jpg"/></Relationships>
</file>

<file path=ppt/slides/_rels/slide1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8.xml"/><Relationship Id="rId3" Type="http://schemas.openxmlformats.org/officeDocument/2006/relationships/image" Target="../media/image2.jpg"/><Relationship Id="rId4" Type="http://schemas.openxmlformats.org/officeDocument/2006/relationships/image" Target="../media/image9.png"/><Relationship Id="rId5" Type="http://schemas.openxmlformats.org/officeDocument/2006/relationships/image" Target="../media/image7.png"/><Relationship Id="rId6" Type="http://schemas.openxmlformats.org/officeDocument/2006/relationships/image" Target="../media/image3.png"/></Relationships>
</file>

<file path=ppt/slides/_rels/slide1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9.xml"/><Relationship Id="rId3" Type="http://schemas.openxmlformats.org/officeDocument/2006/relationships/image" Target="../media/image2.jpg"/><Relationship Id="rId4" Type="http://schemas.openxmlformats.org/officeDocument/2006/relationships/image" Target="../media/image9.png"/><Relationship Id="rId5" Type="http://schemas.openxmlformats.org/officeDocument/2006/relationships/image" Target="../media/image7.png"/><Relationship Id="rId6" Type="http://schemas.openxmlformats.org/officeDocument/2006/relationships/image" Target="../media/image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jpg"/></Relationships>
</file>

<file path=ppt/slides/_rels/slide1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0.xml"/><Relationship Id="rId3" Type="http://schemas.openxmlformats.org/officeDocument/2006/relationships/image" Target="../media/image2.jpg"/><Relationship Id="rId4" Type="http://schemas.openxmlformats.org/officeDocument/2006/relationships/image" Target="../media/image9.png"/><Relationship Id="rId5" Type="http://schemas.openxmlformats.org/officeDocument/2006/relationships/image" Target="../media/image7.png"/><Relationship Id="rId6" Type="http://schemas.openxmlformats.org/officeDocument/2006/relationships/image" Target="../media/image3.png"/></Relationships>
</file>

<file path=ppt/slides/_rels/slide1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1.xml"/><Relationship Id="rId3" Type="http://schemas.openxmlformats.org/officeDocument/2006/relationships/image" Target="../media/image2.jpg"/><Relationship Id="rId4" Type="http://schemas.openxmlformats.org/officeDocument/2006/relationships/image" Target="../media/image8.png"/></Relationships>
</file>

<file path=ppt/slides/_rels/slide1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2.xml"/><Relationship Id="rId3" Type="http://schemas.openxmlformats.org/officeDocument/2006/relationships/image" Target="../media/image2.jpg"/><Relationship Id="rId4" Type="http://schemas.openxmlformats.org/officeDocument/2006/relationships/image" Target="../media/image13.png"/></Relationships>
</file>

<file path=ppt/slides/_rels/slide1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3.xml"/><Relationship Id="rId3" Type="http://schemas.openxmlformats.org/officeDocument/2006/relationships/image" Target="../media/image2.jpg"/></Relationships>
</file>

<file path=ppt/slides/_rels/slide1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4.xml"/><Relationship Id="rId3" Type="http://schemas.openxmlformats.org/officeDocument/2006/relationships/image" Target="../media/image2.jpg"/></Relationships>
</file>

<file path=ppt/slides/_rels/slide1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5.xml"/><Relationship Id="rId3" Type="http://schemas.openxmlformats.org/officeDocument/2006/relationships/image" Target="../media/image2.jpg"/><Relationship Id="rId4" Type="http://schemas.openxmlformats.org/officeDocument/2006/relationships/image" Target="../media/image8.png"/></Relationships>
</file>

<file path=ppt/slides/_rels/slide1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6.xml"/><Relationship Id="rId3" Type="http://schemas.openxmlformats.org/officeDocument/2006/relationships/image" Target="../media/image2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.jpg"/><Relationship Id="rId4" Type="http://schemas.openxmlformats.org/officeDocument/2006/relationships/image" Target="../media/image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.jpg"/><Relationship Id="rId4" Type="http://schemas.openxmlformats.org/officeDocument/2006/relationships/image" Target="../media/image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.jpg"/><Relationship Id="rId4" Type="http://schemas.openxmlformats.org/officeDocument/2006/relationships/image" Target="../media/image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.jpg"/><Relationship Id="rId4" Type="http://schemas.openxmlformats.org/officeDocument/2006/relationships/image" Target="../media/image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.jp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.jp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.jp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.jp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jp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.jp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.jp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.jp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.jp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.jp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.jp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.jp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2.jp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2.jp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2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jp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2.jp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2.jp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2.jp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2.jp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2.jp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2.jp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2.jp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2.jp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2.jp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2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2.jp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2.jp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2.jp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2.jp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2.jp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2.jp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2.jp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2.jp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2.jp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2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jp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2.jp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2.jp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2.jp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2.jp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2.jp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2.jp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2.jp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2.jp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2.jp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2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jpg"/><Relationship Id="rId4" Type="http://schemas.openxmlformats.org/officeDocument/2006/relationships/image" Target="../media/image1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2.jpg"/><Relationship Id="rId4" Type="http://schemas.openxmlformats.org/officeDocument/2006/relationships/image" Target="../media/image6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2.jpg"/><Relationship Id="rId4" Type="http://schemas.openxmlformats.org/officeDocument/2006/relationships/image" Target="../media/image6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2.jpg"/><Relationship Id="rId4" Type="http://schemas.openxmlformats.org/officeDocument/2006/relationships/image" Target="../media/image10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2.jpg"/><Relationship Id="rId4" Type="http://schemas.openxmlformats.org/officeDocument/2006/relationships/image" Target="../media/image10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2.jpg"/><Relationship Id="rId4" Type="http://schemas.openxmlformats.org/officeDocument/2006/relationships/image" Target="../media/image10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2.jpg"/><Relationship Id="rId4" Type="http://schemas.openxmlformats.org/officeDocument/2006/relationships/image" Target="../media/image9.png"/><Relationship Id="rId5" Type="http://schemas.openxmlformats.org/officeDocument/2006/relationships/image" Target="../media/image7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2.jpg"/><Relationship Id="rId4" Type="http://schemas.openxmlformats.org/officeDocument/2006/relationships/image" Target="../media/image9.png"/><Relationship Id="rId5" Type="http://schemas.openxmlformats.org/officeDocument/2006/relationships/image" Target="../media/image7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2.jpg"/><Relationship Id="rId4" Type="http://schemas.openxmlformats.org/officeDocument/2006/relationships/image" Target="../media/image9.png"/><Relationship Id="rId5" Type="http://schemas.openxmlformats.org/officeDocument/2006/relationships/image" Target="../media/image7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2.jpg"/><Relationship Id="rId4" Type="http://schemas.openxmlformats.org/officeDocument/2006/relationships/image" Target="../media/image9.png"/><Relationship Id="rId5" Type="http://schemas.openxmlformats.org/officeDocument/2006/relationships/image" Target="../media/image7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2.jpg"/><Relationship Id="rId4" Type="http://schemas.openxmlformats.org/officeDocument/2006/relationships/image" Target="../media/image9.png"/><Relationship Id="rId5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jpg"/><Relationship Id="rId4" Type="http://schemas.openxmlformats.org/officeDocument/2006/relationships/image" Target="../media/image8.pn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2.jpg"/><Relationship Id="rId4" Type="http://schemas.openxmlformats.org/officeDocument/2006/relationships/image" Target="../media/image9.png"/><Relationship Id="rId5" Type="http://schemas.openxmlformats.org/officeDocument/2006/relationships/image" Target="../media/image7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2.jpg"/><Relationship Id="rId4" Type="http://schemas.openxmlformats.org/officeDocument/2006/relationships/image" Target="../media/image9.png"/><Relationship Id="rId5" Type="http://schemas.openxmlformats.org/officeDocument/2006/relationships/image" Target="../media/image7.pn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2.jpg"/><Relationship Id="rId4" Type="http://schemas.openxmlformats.org/officeDocument/2006/relationships/image" Target="../media/image9.png"/><Relationship Id="rId5" Type="http://schemas.openxmlformats.org/officeDocument/2006/relationships/image" Target="../media/image7.png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2.jpg"/><Relationship Id="rId4" Type="http://schemas.openxmlformats.org/officeDocument/2006/relationships/image" Target="../media/image9.png"/><Relationship Id="rId5" Type="http://schemas.openxmlformats.org/officeDocument/2006/relationships/image" Target="../media/image7.png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2.jpg"/><Relationship Id="rId4" Type="http://schemas.openxmlformats.org/officeDocument/2006/relationships/image" Target="../media/image9.png"/><Relationship Id="rId5" Type="http://schemas.openxmlformats.org/officeDocument/2006/relationships/image" Target="../media/image7.png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2.jpg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2.jpg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2.jpg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2.jpg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2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Regularization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watermark.jpg" id="56" name="Google Shape;56;p1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57" name="Google Shape;57;p1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Regularization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2" name="Google Shape;132;p22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These regularization methods do have a cost: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Introduce an additional hyperparameter that needs to be tuned.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 multiplier to the penalty to decide the “strength” of the penalty.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33" name="Google Shape;133;p2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34" name="Google Shape;134;p2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5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Google Shape;1106;p11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Ridge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107" name="Google Shape;1107;p11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108" name="Google Shape;1108;p11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09" name="Google Shape;1109;p112"/>
          <p:cNvCxnSpPr/>
          <p:nvPr/>
        </p:nvCxnSpPr>
        <p:spPr>
          <a:xfrm>
            <a:off x="3144010" y="2466775"/>
            <a:ext cx="0" cy="207600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110" name="Google Shape;1110;p112"/>
          <p:cNvCxnSpPr/>
          <p:nvPr/>
        </p:nvCxnSpPr>
        <p:spPr>
          <a:xfrm rot="10800000">
            <a:off x="3144075" y="4542804"/>
            <a:ext cx="3170400" cy="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1111" name="Google Shape;1111;p112"/>
          <p:cNvSpPr/>
          <p:nvPr/>
        </p:nvSpPr>
        <p:spPr>
          <a:xfrm>
            <a:off x="3814477" y="3441445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2" name="Google Shape;1112;p112"/>
          <p:cNvSpPr/>
          <p:nvPr/>
        </p:nvSpPr>
        <p:spPr>
          <a:xfrm>
            <a:off x="4508698" y="3021169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3" name="Google Shape;1113;p112"/>
          <p:cNvSpPr/>
          <p:nvPr/>
        </p:nvSpPr>
        <p:spPr>
          <a:xfrm>
            <a:off x="4611539" y="3344155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4" name="Google Shape;1114;p112"/>
          <p:cNvSpPr/>
          <p:nvPr/>
        </p:nvSpPr>
        <p:spPr>
          <a:xfrm>
            <a:off x="4141612" y="3021273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5" name="Google Shape;1115;p112"/>
          <p:cNvSpPr/>
          <p:nvPr/>
        </p:nvSpPr>
        <p:spPr>
          <a:xfrm>
            <a:off x="4014988" y="3732943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6" name="Google Shape;1116;p112"/>
          <p:cNvSpPr/>
          <p:nvPr/>
        </p:nvSpPr>
        <p:spPr>
          <a:xfrm>
            <a:off x="3352554" y="4045932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7" name="Google Shape;1117;p112"/>
          <p:cNvSpPr txBox="1"/>
          <p:nvPr/>
        </p:nvSpPr>
        <p:spPr>
          <a:xfrm>
            <a:off x="2481200" y="3201404"/>
            <a:ext cx="694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Y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118" name="Google Shape;1118;p112"/>
          <p:cNvSpPr txBox="1"/>
          <p:nvPr/>
        </p:nvSpPr>
        <p:spPr>
          <a:xfrm>
            <a:off x="4448247" y="4579674"/>
            <a:ext cx="694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X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119" name="Google Shape;1119;p112"/>
          <p:cNvSpPr/>
          <p:nvPr/>
        </p:nvSpPr>
        <p:spPr>
          <a:xfrm>
            <a:off x="4611562" y="2698198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20" name="Google Shape;1120;p112"/>
          <p:cNvPicPr preferRelativeResize="0"/>
          <p:nvPr/>
        </p:nvPicPr>
        <p:blipFill rotWithShape="1">
          <a:blip r:embed="rId4">
            <a:alphaModFix/>
          </a:blip>
          <a:srcRect b="0" l="0" r="49912" t="-1615"/>
          <a:stretch/>
        </p:blipFill>
        <p:spPr>
          <a:xfrm>
            <a:off x="5408650" y="1472250"/>
            <a:ext cx="2862101" cy="11358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1" name="Google Shape;1121;p112"/>
          <p:cNvSpPr txBox="1"/>
          <p:nvPr>
            <p:ph idx="1" type="body"/>
          </p:nvPr>
        </p:nvSpPr>
        <p:spPr>
          <a:xfrm>
            <a:off x="311700" y="1152475"/>
            <a:ext cx="8684100" cy="7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First let’s fit using only RSS...</a:t>
            </a:r>
            <a:endParaRPr b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5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Google Shape;1126;p11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Ridge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127" name="Google Shape;1127;p11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128" name="Google Shape;1128;p11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129" name="Google Shape;1129;p113"/>
          <p:cNvSpPr txBox="1"/>
          <p:nvPr>
            <p:ph idx="1" type="body"/>
          </p:nvPr>
        </p:nvSpPr>
        <p:spPr>
          <a:xfrm>
            <a:off x="311700" y="1152475"/>
            <a:ext cx="8684100" cy="22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Our fitted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ŷ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= </a:t>
            </a:r>
            <a:r>
              <a:rPr b="1" lang="en" sz="33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β</a:t>
            </a:r>
            <a:r>
              <a:rPr b="1" baseline="-25000" lang="en" sz="33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x +</a:t>
            </a:r>
            <a:r>
              <a:rPr b="1" lang="en" sz="33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β</a:t>
            </a:r>
            <a:r>
              <a:rPr b="1" baseline="-25000" lang="en" sz="33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0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130" name="Google Shape;1130;p113"/>
          <p:cNvCxnSpPr/>
          <p:nvPr/>
        </p:nvCxnSpPr>
        <p:spPr>
          <a:xfrm>
            <a:off x="3144010" y="2466775"/>
            <a:ext cx="0" cy="207600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131" name="Google Shape;1131;p113"/>
          <p:cNvCxnSpPr/>
          <p:nvPr/>
        </p:nvCxnSpPr>
        <p:spPr>
          <a:xfrm rot="10800000">
            <a:off x="3144075" y="4542804"/>
            <a:ext cx="3170400" cy="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1132" name="Google Shape;1132;p113"/>
          <p:cNvSpPr/>
          <p:nvPr/>
        </p:nvSpPr>
        <p:spPr>
          <a:xfrm>
            <a:off x="3814477" y="3441445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3" name="Google Shape;1133;p113"/>
          <p:cNvSpPr/>
          <p:nvPr/>
        </p:nvSpPr>
        <p:spPr>
          <a:xfrm>
            <a:off x="4508698" y="3021169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4" name="Google Shape;1134;p113"/>
          <p:cNvSpPr/>
          <p:nvPr/>
        </p:nvSpPr>
        <p:spPr>
          <a:xfrm>
            <a:off x="4611539" y="3344155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5" name="Google Shape;1135;p113"/>
          <p:cNvSpPr/>
          <p:nvPr/>
        </p:nvSpPr>
        <p:spPr>
          <a:xfrm>
            <a:off x="4141612" y="3021273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6" name="Google Shape;1136;p113"/>
          <p:cNvSpPr/>
          <p:nvPr/>
        </p:nvSpPr>
        <p:spPr>
          <a:xfrm>
            <a:off x="4014988" y="3732943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7" name="Google Shape;1137;p113"/>
          <p:cNvSpPr/>
          <p:nvPr/>
        </p:nvSpPr>
        <p:spPr>
          <a:xfrm>
            <a:off x="3352554" y="4045932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8" name="Google Shape;1138;p113"/>
          <p:cNvSpPr txBox="1"/>
          <p:nvPr/>
        </p:nvSpPr>
        <p:spPr>
          <a:xfrm>
            <a:off x="2481200" y="3201404"/>
            <a:ext cx="694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Y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139" name="Google Shape;1139;p113"/>
          <p:cNvSpPr txBox="1"/>
          <p:nvPr/>
        </p:nvSpPr>
        <p:spPr>
          <a:xfrm>
            <a:off x="4448247" y="4579674"/>
            <a:ext cx="694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X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140" name="Google Shape;1140;p113"/>
          <p:cNvSpPr/>
          <p:nvPr/>
        </p:nvSpPr>
        <p:spPr>
          <a:xfrm>
            <a:off x="4611562" y="2698198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41" name="Google Shape;1141;p113"/>
          <p:cNvCxnSpPr/>
          <p:nvPr/>
        </p:nvCxnSpPr>
        <p:spPr>
          <a:xfrm flipH="1" rot="10800000">
            <a:off x="3159250" y="2276875"/>
            <a:ext cx="2025300" cy="2267700"/>
          </a:xfrm>
          <a:prstGeom prst="straightConnector1">
            <a:avLst/>
          </a:prstGeom>
          <a:noFill/>
          <a:ln cap="flat" cmpd="sng" w="28575">
            <a:solidFill>
              <a:srgbClr val="E06666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142" name="Google Shape;1142;p113"/>
          <p:cNvPicPr preferRelativeResize="0"/>
          <p:nvPr/>
        </p:nvPicPr>
        <p:blipFill rotWithShape="1">
          <a:blip r:embed="rId4">
            <a:alphaModFix/>
          </a:blip>
          <a:srcRect b="0" l="0" r="49912" t="-1615"/>
          <a:stretch/>
        </p:blipFill>
        <p:spPr>
          <a:xfrm>
            <a:off x="5408650" y="1472250"/>
            <a:ext cx="2862101" cy="113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6" name="Shape 1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" name="Google Shape;1147;p11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Ridge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148" name="Google Shape;1148;p11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149" name="Google Shape;1149;p11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50" name="Google Shape;1150;p114"/>
          <p:cNvCxnSpPr/>
          <p:nvPr/>
        </p:nvCxnSpPr>
        <p:spPr>
          <a:xfrm>
            <a:off x="3144010" y="2466775"/>
            <a:ext cx="0" cy="207600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151" name="Google Shape;1151;p114"/>
          <p:cNvCxnSpPr/>
          <p:nvPr/>
        </p:nvCxnSpPr>
        <p:spPr>
          <a:xfrm rot="10800000">
            <a:off x="3144075" y="4542804"/>
            <a:ext cx="3170400" cy="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1152" name="Google Shape;1152;p114"/>
          <p:cNvSpPr/>
          <p:nvPr/>
        </p:nvSpPr>
        <p:spPr>
          <a:xfrm>
            <a:off x="3687787" y="3950646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3" name="Google Shape;1153;p114"/>
          <p:cNvSpPr/>
          <p:nvPr/>
        </p:nvSpPr>
        <p:spPr>
          <a:xfrm>
            <a:off x="3814477" y="3441445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4" name="Google Shape;1154;p114"/>
          <p:cNvSpPr/>
          <p:nvPr/>
        </p:nvSpPr>
        <p:spPr>
          <a:xfrm>
            <a:off x="4248837" y="3400773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5" name="Google Shape;1155;p114"/>
          <p:cNvSpPr/>
          <p:nvPr/>
        </p:nvSpPr>
        <p:spPr>
          <a:xfrm>
            <a:off x="4508698" y="3021169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6" name="Google Shape;1156;p114"/>
          <p:cNvSpPr/>
          <p:nvPr/>
        </p:nvSpPr>
        <p:spPr>
          <a:xfrm>
            <a:off x="4611539" y="3344155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7" name="Google Shape;1157;p114"/>
          <p:cNvSpPr/>
          <p:nvPr/>
        </p:nvSpPr>
        <p:spPr>
          <a:xfrm>
            <a:off x="4831400" y="2914848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8" name="Google Shape;1158;p114"/>
          <p:cNvSpPr/>
          <p:nvPr/>
        </p:nvSpPr>
        <p:spPr>
          <a:xfrm>
            <a:off x="5253165" y="2869980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9" name="Google Shape;1159;p114"/>
          <p:cNvSpPr/>
          <p:nvPr/>
        </p:nvSpPr>
        <p:spPr>
          <a:xfrm>
            <a:off x="4976972" y="3201408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0" name="Google Shape;1160;p114"/>
          <p:cNvSpPr/>
          <p:nvPr/>
        </p:nvSpPr>
        <p:spPr>
          <a:xfrm>
            <a:off x="4141612" y="3021273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1" name="Google Shape;1161;p114"/>
          <p:cNvSpPr/>
          <p:nvPr/>
        </p:nvSpPr>
        <p:spPr>
          <a:xfrm>
            <a:off x="4014988" y="3732943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2" name="Google Shape;1162;p114"/>
          <p:cNvSpPr/>
          <p:nvPr/>
        </p:nvSpPr>
        <p:spPr>
          <a:xfrm>
            <a:off x="3352554" y="4045932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3" name="Google Shape;1163;p114"/>
          <p:cNvSpPr txBox="1"/>
          <p:nvPr/>
        </p:nvSpPr>
        <p:spPr>
          <a:xfrm>
            <a:off x="2481200" y="3201404"/>
            <a:ext cx="694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Y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164" name="Google Shape;1164;p114"/>
          <p:cNvSpPr txBox="1"/>
          <p:nvPr/>
        </p:nvSpPr>
        <p:spPr>
          <a:xfrm>
            <a:off x="4448247" y="4579674"/>
            <a:ext cx="694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X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165" name="Google Shape;1165;p114"/>
          <p:cNvSpPr/>
          <p:nvPr/>
        </p:nvSpPr>
        <p:spPr>
          <a:xfrm>
            <a:off x="4611562" y="2698198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66" name="Google Shape;1166;p114"/>
          <p:cNvCxnSpPr/>
          <p:nvPr/>
        </p:nvCxnSpPr>
        <p:spPr>
          <a:xfrm flipH="1" rot="10800000">
            <a:off x="3159250" y="2276875"/>
            <a:ext cx="2025300" cy="2267700"/>
          </a:xfrm>
          <a:prstGeom prst="straightConnector1">
            <a:avLst/>
          </a:prstGeom>
          <a:noFill/>
          <a:ln cap="flat" cmpd="sng" w="28575">
            <a:solidFill>
              <a:srgbClr val="E0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67" name="Google Shape;1167;p114"/>
          <p:cNvSpPr txBox="1"/>
          <p:nvPr>
            <p:ph idx="1" type="body"/>
          </p:nvPr>
        </p:nvSpPr>
        <p:spPr>
          <a:xfrm>
            <a:off x="311700" y="1152475"/>
            <a:ext cx="8684100" cy="126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Appears to have over fit to training data.</a:t>
            </a:r>
            <a:endParaRPr b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1" name="Shape 1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" name="Google Shape;1172;p11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Ridge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173" name="Google Shape;1173;p11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174" name="Google Shape;1174;p11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75" name="Google Shape;1175;p115"/>
          <p:cNvCxnSpPr/>
          <p:nvPr/>
        </p:nvCxnSpPr>
        <p:spPr>
          <a:xfrm>
            <a:off x="3144010" y="2466775"/>
            <a:ext cx="0" cy="207600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176" name="Google Shape;1176;p115"/>
          <p:cNvCxnSpPr/>
          <p:nvPr/>
        </p:nvCxnSpPr>
        <p:spPr>
          <a:xfrm rot="10800000">
            <a:off x="3144075" y="4542804"/>
            <a:ext cx="3170400" cy="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1177" name="Google Shape;1177;p115"/>
          <p:cNvSpPr/>
          <p:nvPr/>
        </p:nvSpPr>
        <p:spPr>
          <a:xfrm>
            <a:off x="3687787" y="3950646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8" name="Google Shape;1178;p115"/>
          <p:cNvSpPr/>
          <p:nvPr/>
        </p:nvSpPr>
        <p:spPr>
          <a:xfrm>
            <a:off x="3814477" y="3441445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9" name="Google Shape;1179;p115"/>
          <p:cNvSpPr/>
          <p:nvPr/>
        </p:nvSpPr>
        <p:spPr>
          <a:xfrm>
            <a:off x="4248837" y="3400773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0" name="Google Shape;1180;p115"/>
          <p:cNvSpPr/>
          <p:nvPr/>
        </p:nvSpPr>
        <p:spPr>
          <a:xfrm>
            <a:off x="4508698" y="3021169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1" name="Google Shape;1181;p115"/>
          <p:cNvSpPr/>
          <p:nvPr/>
        </p:nvSpPr>
        <p:spPr>
          <a:xfrm>
            <a:off x="4611539" y="3344155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2" name="Google Shape;1182;p115"/>
          <p:cNvSpPr/>
          <p:nvPr/>
        </p:nvSpPr>
        <p:spPr>
          <a:xfrm>
            <a:off x="4831400" y="2914848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3" name="Google Shape;1183;p115"/>
          <p:cNvSpPr/>
          <p:nvPr/>
        </p:nvSpPr>
        <p:spPr>
          <a:xfrm>
            <a:off x="5253165" y="2869980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4" name="Google Shape;1184;p115"/>
          <p:cNvSpPr/>
          <p:nvPr/>
        </p:nvSpPr>
        <p:spPr>
          <a:xfrm>
            <a:off x="4976972" y="3201408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5" name="Google Shape;1185;p115"/>
          <p:cNvSpPr/>
          <p:nvPr/>
        </p:nvSpPr>
        <p:spPr>
          <a:xfrm>
            <a:off x="4141612" y="3021273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6" name="Google Shape;1186;p115"/>
          <p:cNvSpPr/>
          <p:nvPr/>
        </p:nvSpPr>
        <p:spPr>
          <a:xfrm>
            <a:off x="4014988" y="3732943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7" name="Google Shape;1187;p115"/>
          <p:cNvSpPr/>
          <p:nvPr/>
        </p:nvSpPr>
        <p:spPr>
          <a:xfrm>
            <a:off x="3352554" y="4045932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8" name="Google Shape;1188;p115"/>
          <p:cNvSpPr txBox="1"/>
          <p:nvPr/>
        </p:nvSpPr>
        <p:spPr>
          <a:xfrm>
            <a:off x="2481200" y="3201404"/>
            <a:ext cx="694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Y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189" name="Google Shape;1189;p115"/>
          <p:cNvSpPr txBox="1"/>
          <p:nvPr/>
        </p:nvSpPr>
        <p:spPr>
          <a:xfrm>
            <a:off x="4448247" y="4579674"/>
            <a:ext cx="694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X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190" name="Google Shape;1190;p115"/>
          <p:cNvSpPr/>
          <p:nvPr/>
        </p:nvSpPr>
        <p:spPr>
          <a:xfrm>
            <a:off x="4611562" y="2698198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91" name="Google Shape;1191;p115"/>
          <p:cNvCxnSpPr/>
          <p:nvPr/>
        </p:nvCxnSpPr>
        <p:spPr>
          <a:xfrm flipH="1" rot="10800000">
            <a:off x="3159250" y="2276875"/>
            <a:ext cx="2025300" cy="2267700"/>
          </a:xfrm>
          <a:prstGeom prst="straightConnector1">
            <a:avLst/>
          </a:prstGeom>
          <a:noFill/>
          <a:ln cap="flat" cmpd="sng" w="28575">
            <a:solidFill>
              <a:srgbClr val="E0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92" name="Google Shape;1192;p115"/>
          <p:cNvSpPr txBox="1"/>
          <p:nvPr>
            <p:ph idx="1" type="body"/>
          </p:nvPr>
        </p:nvSpPr>
        <p:spPr>
          <a:xfrm>
            <a:off x="311700" y="1152475"/>
            <a:ext cx="8684100" cy="126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This means we have high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variance.</a:t>
            </a:r>
            <a:endParaRPr b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6" name="Shape 1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7" name="Google Shape;1197;p11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Ridge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198" name="Google Shape;1198;p11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199" name="Google Shape;1199;p11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00" name="Google Shape;1200;p116"/>
          <p:cNvCxnSpPr/>
          <p:nvPr/>
        </p:nvCxnSpPr>
        <p:spPr>
          <a:xfrm>
            <a:off x="3144010" y="2466775"/>
            <a:ext cx="0" cy="207600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201" name="Google Shape;1201;p116"/>
          <p:cNvCxnSpPr/>
          <p:nvPr/>
        </p:nvCxnSpPr>
        <p:spPr>
          <a:xfrm rot="10800000">
            <a:off x="3144075" y="4542804"/>
            <a:ext cx="3170400" cy="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1202" name="Google Shape;1202;p116"/>
          <p:cNvSpPr/>
          <p:nvPr/>
        </p:nvSpPr>
        <p:spPr>
          <a:xfrm>
            <a:off x="3687787" y="3950646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3" name="Google Shape;1203;p116"/>
          <p:cNvSpPr/>
          <p:nvPr/>
        </p:nvSpPr>
        <p:spPr>
          <a:xfrm>
            <a:off x="3814477" y="3441445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4" name="Google Shape;1204;p116"/>
          <p:cNvSpPr/>
          <p:nvPr/>
        </p:nvSpPr>
        <p:spPr>
          <a:xfrm>
            <a:off x="4248837" y="3400773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5" name="Google Shape;1205;p116"/>
          <p:cNvSpPr/>
          <p:nvPr/>
        </p:nvSpPr>
        <p:spPr>
          <a:xfrm>
            <a:off x="4508698" y="3021169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6" name="Google Shape;1206;p116"/>
          <p:cNvSpPr/>
          <p:nvPr/>
        </p:nvSpPr>
        <p:spPr>
          <a:xfrm>
            <a:off x="4611539" y="3344155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7" name="Google Shape;1207;p116"/>
          <p:cNvSpPr/>
          <p:nvPr/>
        </p:nvSpPr>
        <p:spPr>
          <a:xfrm>
            <a:off x="4831400" y="2914848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8" name="Google Shape;1208;p116"/>
          <p:cNvSpPr/>
          <p:nvPr/>
        </p:nvSpPr>
        <p:spPr>
          <a:xfrm>
            <a:off x="5253165" y="2869980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9" name="Google Shape;1209;p116"/>
          <p:cNvSpPr/>
          <p:nvPr/>
        </p:nvSpPr>
        <p:spPr>
          <a:xfrm>
            <a:off x="4976972" y="3201408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0" name="Google Shape;1210;p116"/>
          <p:cNvSpPr/>
          <p:nvPr/>
        </p:nvSpPr>
        <p:spPr>
          <a:xfrm>
            <a:off x="4141612" y="3021273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1" name="Google Shape;1211;p116"/>
          <p:cNvSpPr/>
          <p:nvPr/>
        </p:nvSpPr>
        <p:spPr>
          <a:xfrm>
            <a:off x="4014988" y="3732943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2" name="Google Shape;1212;p116"/>
          <p:cNvSpPr/>
          <p:nvPr/>
        </p:nvSpPr>
        <p:spPr>
          <a:xfrm>
            <a:off x="3352554" y="4045932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3" name="Google Shape;1213;p116"/>
          <p:cNvSpPr txBox="1"/>
          <p:nvPr/>
        </p:nvSpPr>
        <p:spPr>
          <a:xfrm>
            <a:off x="2481200" y="3201404"/>
            <a:ext cx="694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Y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214" name="Google Shape;1214;p116"/>
          <p:cNvSpPr txBox="1"/>
          <p:nvPr/>
        </p:nvSpPr>
        <p:spPr>
          <a:xfrm>
            <a:off x="4448247" y="4579674"/>
            <a:ext cx="694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X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215" name="Google Shape;1215;p116"/>
          <p:cNvSpPr/>
          <p:nvPr/>
        </p:nvSpPr>
        <p:spPr>
          <a:xfrm>
            <a:off x="4611562" y="2698198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16" name="Google Shape;1216;p116"/>
          <p:cNvCxnSpPr/>
          <p:nvPr/>
        </p:nvCxnSpPr>
        <p:spPr>
          <a:xfrm flipH="1" rot="10800000">
            <a:off x="3159250" y="2276875"/>
            <a:ext cx="2025300" cy="2267700"/>
          </a:xfrm>
          <a:prstGeom prst="straightConnector1">
            <a:avLst/>
          </a:prstGeom>
          <a:noFill/>
          <a:ln cap="flat" cmpd="sng" w="28575">
            <a:solidFill>
              <a:srgbClr val="E0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17" name="Google Shape;1217;p116"/>
          <p:cNvSpPr txBox="1"/>
          <p:nvPr>
            <p:ph idx="1" type="body"/>
          </p:nvPr>
        </p:nvSpPr>
        <p:spPr>
          <a:xfrm>
            <a:off x="311700" y="1152475"/>
            <a:ext cx="8684100" cy="126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know there is a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bias-variance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trade-off.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1" name="Shape 1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" name="Google Shape;1222;p11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Ridge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223" name="Google Shape;1223;p11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224" name="Google Shape;1224;p11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25" name="Google Shape;1225;p117"/>
          <p:cNvCxnSpPr/>
          <p:nvPr/>
        </p:nvCxnSpPr>
        <p:spPr>
          <a:xfrm>
            <a:off x="3144010" y="2466775"/>
            <a:ext cx="0" cy="207600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226" name="Google Shape;1226;p117"/>
          <p:cNvCxnSpPr/>
          <p:nvPr/>
        </p:nvCxnSpPr>
        <p:spPr>
          <a:xfrm rot="10800000">
            <a:off x="3144075" y="4542804"/>
            <a:ext cx="3170400" cy="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1227" name="Google Shape;1227;p117"/>
          <p:cNvSpPr/>
          <p:nvPr/>
        </p:nvSpPr>
        <p:spPr>
          <a:xfrm>
            <a:off x="3687787" y="3950646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8" name="Google Shape;1228;p117"/>
          <p:cNvSpPr/>
          <p:nvPr/>
        </p:nvSpPr>
        <p:spPr>
          <a:xfrm>
            <a:off x="3814477" y="3441445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9" name="Google Shape;1229;p117"/>
          <p:cNvSpPr/>
          <p:nvPr/>
        </p:nvSpPr>
        <p:spPr>
          <a:xfrm>
            <a:off x="4248837" y="3400773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0" name="Google Shape;1230;p117"/>
          <p:cNvSpPr/>
          <p:nvPr/>
        </p:nvSpPr>
        <p:spPr>
          <a:xfrm>
            <a:off x="4508698" y="3021169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1" name="Google Shape;1231;p117"/>
          <p:cNvSpPr/>
          <p:nvPr/>
        </p:nvSpPr>
        <p:spPr>
          <a:xfrm>
            <a:off x="4611539" y="3344155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2" name="Google Shape;1232;p117"/>
          <p:cNvSpPr/>
          <p:nvPr/>
        </p:nvSpPr>
        <p:spPr>
          <a:xfrm>
            <a:off x="4831400" y="2914848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3" name="Google Shape;1233;p117"/>
          <p:cNvSpPr/>
          <p:nvPr/>
        </p:nvSpPr>
        <p:spPr>
          <a:xfrm>
            <a:off x="5253165" y="2869980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4" name="Google Shape;1234;p117"/>
          <p:cNvSpPr/>
          <p:nvPr/>
        </p:nvSpPr>
        <p:spPr>
          <a:xfrm>
            <a:off x="4976972" y="3201408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5" name="Google Shape;1235;p117"/>
          <p:cNvSpPr/>
          <p:nvPr/>
        </p:nvSpPr>
        <p:spPr>
          <a:xfrm>
            <a:off x="4141612" y="3021273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6" name="Google Shape;1236;p117"/>
          <p:cNvSpPr/>
          <p:nvPr/>
        </p:nvSpPr>
        <p:spPr>
          <a:xfrm>
            <a:off x="4014988" y="3732943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7" name="Google Shape;1237;p117"/>
          <p:cNvSpPr/>
          <p:nvPr/>
        </p:nvSpPr>
        <p:spPr>
          <a:xfrm>
            <a:off x="3352554" y="4045932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8" name="Google Shape;1238;p117"/>
          <p:cNvSpPr txBox="1"/>
          <p:nvPr/>
        </p:nvSpPr>
        <p:spPr>
          <a:xfrm>
            <a:off x="2481200" y="3201404"/>
            <a:ext cx="694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Y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239" name="Google Shape;1239;p117"/>
          <p:cNvSpPr txBox="1"/>
          <p:nvPr/>
        </p:nvSpPr>
        <p:spPr>
          <a:xfrm>
            <a:off x="4448247" y="4579674"/>
            <a:ext cx="694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X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240" name="Google Shape;1240;p117"/>
          <p:cNvSpPr/>
          <p:nvPr/>
        </p:nvSpPr>
        <p:spPr>
          <a:xfrm>
            <a:off x="4611562" y="2698198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41" name="Google Shape;1241;p117"/>
          <p:cNvCxnSpPr/>
          <p:nvPr/>
        </p:nvCxnSpPr>
        <p:spPr>
          <a:xfrm flipH="1" rot="10800000">
            <a:off x="3159250" y="2276875"/>
            <a:ext cx="2025300" cy="2267700"/>
          </a:xfrm>
          <a:prstGeom prst="straightConnector1">
            <a:avLst/>
          </a:prstGeom>
          <a:noFill/>
          <a:ln cap="flat" cmpd="sng" w="28575">
            <a:solidFill>
              <a:srgbClr val="E0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42" name="Google Shape;1242;p117"/>
          <p:cNvSpPr txBox="1"/>
          <p:nvPr>
            <p:ph idx="1" type="body"/>
          </p:nvPr>
        </p:nvSpPr>
        <p:spPr>
          <a:xfrm>
            <a:off x="311700" y="1152475"/>
            <a:ext cx="8684100" cy="126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But could we introduce a little more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bias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to significantly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reduce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variance?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6" name="Shape 1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7" name="Google Shape;1247;p11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Ridge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248" name="Google Shape;1248;p11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249" name="Google Shape;1249;p11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50" name="Google Shape;1250;p118"/>
          <p:cNvCxnSpPr/>
          <p:nvPr/>
        </p:nvCxnSpPr>
        <p:spPr>
          <a:xfrm>
            <a:off x="3144010" y="2466775"/>
            <a:ext cx="0" cy="207600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251" name="Google Shape;1251;p118"/>
          <p:cNvCxnSpPr/>
          <p:nvPr/>
        </p:nvCxnSpPr>
        <p:spPr>
          <a:xfrm rot="10800000">
            <a:off x="3144075" y="4542804"/>
            <a:ext cx="3170400" cy="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1252" name="Google Shape;1252;p118"/>
          <p:cNvSpPr/>
          <p:nvPr/>
        </p:nvSpPr>
        <p:spPr>
          <a:xfrm>
            <a:off x="3687787" y="3950646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3" name="Google Shape;1253;p118"/>
          <p:cNvSpPr/>
          <p:nvPr/>
        </p:nvSpPr>
        <p:spPr>
          <a:xfrm>
            <a:off x="3814477" y="3441445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4" name="Google Shape;1254;p118"/>
          <p:cNvSpPr/>
          <p:nvPr/>
        </p:nvSpPr>
        <p:spPr>
          <a:xfrm>
            <a:off x="4248837" y="3400773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5" name="Google Shape;1255;p118"/>
          <p:cNvSpPr/>
          <p:nvPr/>
        </p:nvSpPr>
        <p:spPr>
          <a:xfrm>
            <a:off x="4508698" y="3021169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6" name="Google Shape;1256;p118"/>
          <p:cNvSpPr/>
          <p:nvPr/>
        </p:nvSpPr>
        <p:spPr>
          <a:xfrm>
            <a:off x="4611539" y="3344155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7" name="Google Shape;1257;p118"/>
          <p:cNvSpPr/>
          <p:nvPr/>
        </p:nvSpPr>
        <p:spPr>
          <a:xfrm>
            <a:off x="4831400" y="2914848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8" name="Google Shape;1258;p118"/>
          <p:cNvSpPr/>
          <p:nvPr/>
        </p:nvSpPr>
        <p:spPr>
          <a:xfrm>
            <a:off x="5253165" y="2869980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9" name="Google Shape;1259;p118"/>
          <p:cNvSpPr/>
          <p:nvPr/>
        </p:nvSpPr>
        <p:spPr>
          <a:xfrm>
            <a:off x="4976972" y="3201408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0" name="Google Shape;1260;p118"/>
          <p:cNvSpPr/>
          <p:nvPr/>
        </p:nvSpPr>
        <p:spPr>
          <a:xfrm>
            <a:off x="4141612" y="3021273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1" name="Google Shape;1261;p118"/>
          <p:cNvSpPr/>
          <p:nvPr/>
        </p:nvSpPr>
        <p:spPr>
          <a:xfrm>
            <a:off x="4014988" y="3732943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2" name="Google Shape;1262;p118"/>
          <p:cNvSpPr/>
          <p:nvPr/>
        </p:nvSpPr>
        <p:spPr>
          <a:xfrm>
            <a:off x="3352554" y="4045932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3" name="Google Shape;1263;p118"/>
          <p:cNvSpPr txBox="1"/>
          <p:nvPr/>
        </p:nvSpPr>
        <p:spPr>
          <a:xfrm>
            <a:off x="2481200" y="3201404"/>
            <a:ext cx="694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Y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264" name="Google Shape;1264;p118"/>
          <p:cNvSpPr txBox="1"/>
          <p:nvPr/>
        </p:nvSpPr>
        <p:spPr>
          <a:xfrm>
            <a:off x="4448247" y="4579674"/>
            <a:ext cx="694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X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265" name="Google Shape;1265;p118"/>
          <p:cNvSpPr/>
          <p:nvPr/>
        </p:nvSpPr>
        <p:spPr>
          <a:xfrm>
            <a:off x="4611562" y="2698198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66" name="Google Shape;1266;p118"/>
          <p:cNvCxnSpPr/>
          <p:nvPr/>
        </p:nvCxnSpPr>
        <p:spPr>
          <a:xfrm flipH="1" rot="10800000">
            <a:off x="3159250" y="2276875"/>
            <a:ext cx="2025300" cy="2267700"/>
          </a:xfrm>
          <a:prstGeom prst="straightConnector1">
            <a:avLst/>
          </a:prstGeom>
          <a:noFill/>
          <a:ln cap="flat" cmpd="sng" w="28575">
            <a:solidFill>
              <a:srgbClr val="E0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67" name="Google Shape;1267;p118"/>
          <p:cNvSpPr txBox="1"/>
          <p:nvPr>
            <p:ph idx="1" type="body"/>
          </p:nvPr>
        </p:nvSpPr>
        <p:spPr>
          <a:xfrm>
            <a:off x="311700" y="1152475"/>
            <a:ext cx="8684100" cy="126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Would adding the penalty term help generalize with more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bias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?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1" name="Shape 1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2" name="Google Shape;1272;p11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Ridge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273" name="Google Shape;1273;p11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274" name="Google Shape;1274;p11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275" name="Google Shape;1275;p119"/>
          <p:cNvSpPr txBox="1"/>
          <p:nvPr>
            <p:ph idx="1" type="body"/>
          </p:nvPr>
        </p:nvSpPr>
        <p:spPr>
          <a:xfrm>
            <a:off x="311700" y="1152475"/>
            <a:ext cx="8684100" cy="22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Adding bias can help generalize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ŷ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= </a:t>
            </a:r>
            <a:r>
              <a:rPr b="1" lang="en" sz="33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β</a:t>
            </a:r>
            <a:r>
              <a:rPr b="1" baseline="-25000" lang="en" sz="33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x +</a:t>
            </a:r>
            <a:r>
              <a:rPr b="1" lang="en" sz="33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β</a:t>
            </a:r>
            <a:r>
              <a:rPr b="1" baseline="-25000" lang="en" sz="33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0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276" name="Google Shape;1276;p119"/>
          <p:cNvCxnSpPr/>
          <p:nvPr/>
        </p:nvCxnSpPr>
        <p:spPr>
          <a:xfrm>
            <a:off x="3144010" y="2466775"/>
            <a:ext cx="0" cy="207600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277" name="Google Shape;1277;p119"/>
          <p:cNvCxnSpPr/>
          <p:nvPr/>
        </p:nvCxnSpPr>
        <p:spPr>
          <a:xfrm rot="10800000">
            <a:off x="3144075" y="4542804"/>
            <a:ext cx="3170400" cy="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1278" name="Google Shape;1278;p119"/>
          <p:cNvSpPr/>
          <p:nvPr/>
        </p:nvSpPr>
        <p:spPr>
          <a:xfrm>
            <a:off x="3687787" y="3950646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9" name="Google Shape;1279;p119"/>
          <p:cNvSpPr/>
          <p:nvPr/>
        </p:nvSpPr>
        <p:spPr>
          <a:xfrm>
            <a:off x="3814477" y="3441445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0" name="Google Shape;1280;p119"/>
          <p:cNvSpPr/>
          <p:nvPr/>
        </p:nvSpPr>
        <p:spPr>
          <a:xfrm>
            <a:off x="4248837" y="3400773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1" name="Google Shape;1281;p119"/>
          <p:cNvSpPr/>
          <p:nvPr/>
        </p:nvSpPr>
        <p:spPr>
          <a:xfrm>
            <a:off x="4508698" y="3021169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2" name="Google Shape;1282;p119"/>
          <p:cNvSpPr/>
          <p:nvPr/>
        </p:nvSpPr>
        <p:spPr>
          <a:xfrm>
            <a:off x="4611539" y="3344155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3" name="Google Shape;1283;p119"/>
          <p:cNvSpPr/>
          <p:nvPr/>
        </p:nvSpPr>
        <p:spPr>
          <a:xfrm>
            <a:off x="4831400" y="2914848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4" name="Google Shape;1284;p119"/>
          <p:cNvSpPr/>
          <p:nvPr/>
        </p:nvSpPr>
        <p:spPr>
          <a:xfrm>
            <a:off x="5253165" y="2869980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5" name="Google Shape;1285;p119"/>
          <p:cNvSpPr/>
          <p:nvPr/>
        </p:nvSpPr>
        <p:spPr>
          <a:xfrm>
            <a:off x="4976972" y="3201408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6" name="Google Shape;1286;p119"/>
          <p:cNvSpPr/>
          <p:nvPr/>
        </p:nvSpPr>
        <p:spPr>
          <a:xfrm>
            <a:off x="4141612" y="3021273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7" name="Google Shape;1287;p119"/>
          <p:cNvSpPr/>
          <p:nvPr/>
        </p:nvSpPr>
        <p:spPr>
          <a:xfrm>
            <a:off x="4014988" y="3732943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8" name="Google Shape;1288;p119"/>
          <p:cNvSpPr/>
          <p:nvPr/>
        </p:nvSpPr>
        <p:spPr>
          <a:xfrm>
            <a:off x="3352554" y="4045932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9" name="Google Shape;1289;p119"/>
          <p:cNvSpPr txBox="1"/>
          <p:nvPr/>
        </p:nvSpPr>
        <p:spPr>
          <a:xfrm>
            <a:off x="2481200" y="3201404"/>
            <a:ext cx="694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Y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290" name="Google Shape;1290;p119"/>
          <p:cNvSpPr txBox="1"/>
          <p:nvPr/>
        </p:nvSpPr>
        <p:spPr>
          <a:xfrm>
            <a:off x="4448247" y="4579674"/>
            <a:ext cx="694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X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291" name="Google Shape;1291;p119"/>
          <p:cNvSpPr/>
          <p:nvPr/>
        </p:nvSpPr>
        <p:spPr>
          <a:xfrm>
            <a:off x="4611562" y="2698198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92" name="Google Shape;1292;p119"/>
          <p:cNvCxnSpPr/>
          <p:nvPr/>
        </p:nvCxnSpPr>
        <p:spPr>
          <a:xfrm flipH="1" rot="10800000">
            <a:off x="3159250" y="2276875"/>
            <a:ext cx="2025300" cy="2267700"/>
          </a:xfrm>
          <a:prstGeom prst="straightConnector1">
            <a:avLst/>
          </a:prstGeom>
          <a:noFill/>
          <a:ln cap="flat" cmpd="sng" w="28575">
            <a:solidFill>
              <a:srgbClr val="E0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93" name="Google Shape;1293;p119"/>
          <p:cNvCxnSpPr/>
          <p:nvPr/>
        </p:nvCxnSpPr>
        <p:spPr>
          <a:xfrm flipH="1" rot="10800000">
            <a:off x="3154675" y="2683675"/>
            <a:ext cx="2363700" cy="1728300"/>
          </a:xfrm>
          <a:prstGeom prst="straightConnector1">
            <a:avLst/>
          </a:prstGeom>
          <a:noFill/>
          <a:ln cap="flat" cmpd="sng" w="28575">
            <a:solidFill>
              <a:srgbClr val="76A5A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7" name="Shape 1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8" name="Google Shape;1298;p12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Ridge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299" name="Google Shape;1299;p12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300" name="Google Shape;1300;p12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301" name="Google Shape;1301;p120"/>
          <p:cNvSpPr txBox="1"/>
          <p:nvPr>
            <p:ph idx="1" type="body"/>
          </p:nvPr>
        </p:nvSpPr>
        <p:spPr>
          <a:xfrm>
            <a:off x="311700" y="1152475"/>
            <a:ext cx="8684100" cy="22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Let’s imagine trying to reduce the Ridge Regression error term:</a:t>
            </a:r>
            <a:endParaRPr b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302" name="Google Shape;1302;p120"/>
          <p:cNvCxnSpPr/>
          <p:nvPr/>
        </p:nvCxnSpPr>
        <p:spPr>
          <a:xfrm>
            <a:off x="3144010" y="2466775"/>
            <a:ext cx="0" cy="207600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303" name="Google Shape;1303;p120"/>
          <p:cNvCxnSpPr/>
          <p:nvPr/>
        </p:nvCxnSpPr>
        <p:spPr>
          <a:xfrm rot="10800000">
            <a:off x="3144075" y="4542804"/>
            <a:ext cx="3170400" cy="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1304" name="Google Shape;1304;p120"/>
          <p:cNvSpPr/>
          <p:nvPr/>
        </p:nvSpPr>
        <p:spPr>
          <a:xfrm>
            <a:off x="3814477" y="3441445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5" name="Google Shape;1305;p120"/>
          <p:cNvSpPr/>
          <p:nvPr/>
        </p:nvSpPr>
        <p:spPr>
          <a:xfrm>
            <a:off x="4508698" y="3021169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6" name="Google Shape;1306;p120"/>
          <p:cNvSpPr/>
          <p:nvPr/>
        </p:nvSpPr>
        <p:spPr>
          <a:xfrm>
            <a:off x="4611539" y="3344155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7" name="Google Shape;1307;p120"/>
          <p:cNvSpPr/>
          <p:nvPr/>
        </p:nvSpPr>
        <p:spPr>
          <a:xfrm>
            <a:off x="4141612" y="3021273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8" name="Google Shape;1308;p120"/>
          <p:cNvSpPr/>
          <p:nvPr/>
        </p:nvSpPr>
        <p:spPr>
          <a:xfrm>
            <a:off x="4014988" y="3732943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9" name="Google Shape;1309;p120"/>
          <p:cNvSpPr/>
          <p:nvPr/>
        </p:nvSpPr>
        <p:spPr>
          <a:xfrm>
            <a:off x="3352554" y="4045932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0" name="Google Shape;1310;p120"/>
          <p:cNvSpPr txBox="1"/>
          <p:nvPr/>
        </p:nvSpPr>
        <p:spPr>
          <a:xfrm>
            <a:off x="2481200" y="3201404"/>
            <a:ext cx="694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Y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311" name="Google Shape;1311;p120"/>
          <p:cNvSpPr txBox="1"/>
          <p:nvPr/>
        </p:nvSpPr>
        <p:spPr>
          <a:xfrm>
            <a:off x="4448247" y="4579674"/>
            <a:ext cx="694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X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312" name="Google Shape;1312;p120"/>
          <p:cNvSpPr/>
          <p:nvPr/>
        </p:nvSpPr>
        <p:spPr>
          <a:xfrm>
            <a:off x="4611562" y="2698198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13" name="Google Shape;1313;p120"/>
          <p:cNvPicPr preferRelativeResize="0"/>
          <p:nvPr/>
        </p:nvPicPr>
        <p:blipFill rotWithShape="1">
          <a:blip r:embed="rId4">
            <a:alphaModFix/>
          </a:blip>
          <a:srcRect b="0" l="0" r="31431" t="-1615"/>
          <a:stretch/>
        </p:blipFill>
        <p:spPr>
          <a:xfrm>
            <a:off x="5116050" y="1711375"/>
            <a:ext cx="3918224" cy="113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7" name="Shape 1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8" name="Google Shape;1318;p12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Ridge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319" name="Google Shape;1319;p12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320" name="Google Shape;1320;p12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321" name="Google Shape;1321;p121"/>
          <p:cNvSpPr txBox="1"/>
          <p:nvPr>
            <p:ph idx="1" type="body"/>
          </p:nvPr>
        </p:nvSpPr>
        <p:spPr>
          <a:xfrm>
            <a:off x="311700" y="1152475"/>
            <a:ext cx="8684100" cy="22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There is </a:t>
            </a:r>
            <a:r>
              <a:rPr b="1" lang="en" sz="2900">
                <a:solidFill>
                  <a:srgbClr val="434343"/>
                </a:solidFill>
              </a:rPr>
              <a:t>λ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and the squared slope coefficient.</a:t>
            </a:r>
            <a:endParaRPr b="1" sz="2900">
              <a:solidFill>
                <a:srgbClr val="434343"/>
              </a:solidFill>
            </a:endParaRPr>
          </a:p>
        </p:txBody>
      </p:sp>
      <p:cxnSp>
        <p:nvCxnSpPr>
          <p:cNvPr id="1322" name="Google Shape;1322;p121"/>
          <p:cNvCxnSpPr/>
          <p:nvPr/>
        </p:nvCxnSpPr>
        <p:spPr>
          <a:xfrm>
            <a:off x="3144010" y="2466775"/>
            <a:ext cx="0" cy="207600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323" name="Google Shape;1323;p121"/>
          <p:cNvCxnSpPr/>
          <p:nvPr/>
        </p:nvCxnSpPr>
        <p:spPr>
          <a:xfrm rot="10800000">
            <a:off x="3144075" y="4542804"/>
            <a:ext cx="3170400" cy="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1324" name="Google Shape;1324;p121"/>
          <p:cNvSpPr/>
          <p:nvPr/>
        </p:nvSpPr>
        <p:spPr>
          <a:xfrm>
            <a:off x="3814477" y="3441445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5" name="Google Shape;1325;p121"/>
          <p:cNvSpPr/>
          <p:nvPr/>
        </p:nvSpPr>
        <p:spPr>
          <a:xfrm>
            <a:off x="4508698" y="3021169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6" name="Google Shape;1326;p121"/>
          <p:cNvSpPr/>
          <p:nvPr/>
        </p:nvSpPr>
        <p:spPr>
          <a:xfrm>
            <a:off x="4611539" y="3344155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7" name="Google Shape;1327;p121"/>
          <p:cNvSpPr/>
          <p:nvPr/>
        </p:nvSpPr>
        <p:spPr>
          <a:xfrm>
            <a:off x="4141612" y="3021273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8" name="Google Shape;1328;p121"/>
          <p:cNvSpPr/>
          <p:nvPr/>
        </p:nvSpPr>
        <p:spPr>
          <a:xfrm>
            <a:off x="4014988" y="3732943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9" name="Google Shape;1329;p121"/>
          <p:cNvSpPr/>
          <p:nvPr/>
        </p:nvSpPr>
        <p:spPr>
          <a:xfrm>
            <a:off x="3352554" y="4045932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0" name="Google Shape;1330;p121"/>
          <p:cNvSpPr txBox="1"/>
          <p:nvPr/>
        </p:nvSpPr>
        <p:spPr>
          <a:xfrm>
            <a:off x="2481200" y="3201404"/>
            <a:ext cx="694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Y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331" name="Google Shape;1331;p121"/>
          <p:cNvSpPr txBox="1"/>
          <p:nvPr/>
        </p:nvSpPr>
        <p:spPr>
          <a:xfrm>
            <a:off x="4448247" y="4579674"/>
            <a:ext cx="694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X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332" name="Google Shape;1332;p121"/>
          <p:cNvSpPr/>
          <p:nvPr/>
        </p:nvSpPr>
        <p:spPr>
          <a:xfrm>
            <a:off x="4611562" y="2698198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33" name="Google Shape;1333;p121"/>
          <p:cNvPicPr preferRelativeResize="0"/>
          <p:nvPr/>
        </p:nvPicPr>
        <p:blipFill rotWithShape="1">
          <a:blip r:embed="rId4">
            <a:alphaModFix/>
          </a:blip>
          <a:srcRect b="0" l="0" r="31431" t="-1615"/>
          <a:stretch/>
        </p:blipFill>
        <p:spPr>
          <a:xfrm>
            <a:off x="5116050" y="1711375"/>
            <a:ext cx="3918224" cy="1135800"/>
          </a:xfrm>
          <a:prstGeom prst="rect">
            <a:avLst/>
          </a:prstGeom>
          <a:noFill/>
          <a:ln>
            <a:noFill/>
          </a:ln>
        </p:spPr>
      </p:pic>
      <p:sp>
        <p:nvSpPr>
          <p:cNvPr id="1334" name="Google Shape;1334;p121"/>
          <p:cNvSpPr/>
          <p:nvPr/>
        </p:nvSpPr>
        <p:spPr>
          <a:xfrm>
            <a:off x="8167125" y="1952250"/>
            <a:ext cx="890100" cy="8595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Regularization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0" name="Google Shape;140;p23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Later on, we will actually cover L2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regularization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(Ridge Regression) first, due to the intuition behind the squared term being easier to understand.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41" name="Google Shape;141;p2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42" name="Google Shape;142;p2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8" name="Shape 1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9" name="Google Shape;1339;p12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Ridge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340" name="Google Shape;1340;p12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341" name="Google Shape;1341;p12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42" name="Google Shape;1342;p122"/>
          <p:cNvCxnSpPr/>
          <p:nvPr/>
        </p:nvCxnSpPr>
        <p:spPr>
          <a:xfrm>
            <a:off x="3144010" y="2466775"/>
            <a:ext cx="0" cy="207600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343" name="Google Shape;1343;p122"/>
          <p:cNvCxnSpPr/>
          <p:nvPr/>
        </p:nvCxnSpPr>
        <p:spPr>
          <a:xfrm rot="10800000">
            <a:off x="3144075" y="4542804"/>
            <a:ext cx="3170400" cy="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1344" name="Google Shape;1344;p122"/>
          <p:cNvSpPr/>
          <p:nvPr/>
        </p:nvSpPr>
        <p:spPr>
          <a:xfrm>
            <a:off x="3814477" y="3441445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5" name="Google Shape;1345;p122"/>
          <p:cNvSpPr/>
          <p:nvPr/>
        </p:nvSpPr>
        <p:spPr>
          <a:xfrm>
            <a:off x="4508698" y="3021169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6" name="Google Shape;1346;p122"/>
          <p:cNvSpPr/>
          <p:nvPr/>
        </p:nvSpPr>
        <p:spPr>
          <a:xfrm>
            <a:off x="4611539" y="3344155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7" name="Google Shape;1347;p122"/>
          <p:cNvSpPr/>
          <p:nvPr/>
        </p:nvSpPr>
        <p:spPr>
          <a:xfrm>
            <a:off x="4141612" y="3021273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8" name="Google Shape;1348;p122"/>
          <p:cNvSpPr/>
          <p:nvPr/>
        </p:nvSpPr>
        <p:spPr>
          <a:xfrm>
            <a:off x="4014988" y="3732943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9" name="Google Shape;1349;p122"/>
          <p:cNvSpPr/>
          <p:nvPr/>
        </p:nvSpPr>
        <p:spPr>
          <a:xfrm>
            <a:off x="3352554" y="4045932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0" name="Google Shape;1350;p122"/>
          <p:cNvSpPr txBox="1"/>
          <p:nvPr/>
        </p:nvSpPr>
        <p:spPr>
          <a:xfrm>
            <a:off x="2481200" y="3201404"/>
            <a:ext cx="694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Y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351" name="Google Shape;1351;p122"/>
          <p:cNvSpPr txBox="1"/>
          <p:nvPr/>
        </p:nvSpPr>
        <p:spPr>
          <a:xfrm>
            <a:off x="4448247" y="4579674"/>
            <a:ext cx="694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X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352" name="Google Shape;1352;p122"/>
          <p:cNvSpPr/>
          <p:nvPr/>
        </p:nvSpPr>
        <p:spPr>
          <a:xfrm>
            <a:off x="4611562" y="2698198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53" name="Google Shape;1353;p122"/>
          <p:cNvPicPr preferRelativeResize="0"/>
          <p:nvPr/>
        </p:nvPicPr>
        <p:blipFill rotWithShape="1">
          <a:blip r:embed="rId4">
            <a:alphaModFix/>
          </a:blip>
          <a:srcRect b="0" l="0" r="31431" t="-1615"/>
          <a:stretch/>
        </p:blipFill>
        <p:spPr>
          <a:xfrm>
            <a:off x="5116050" y="1711375"/>
            <a:ext cx="3918224" cy="11358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4" name="Google Shape;1354;p122"/>
          <p:cNvSpPr txBox="1"/>
          <p:nvPr>
            <p:ph idx="1" type="body"/>
          </p:nvPr>
        </p:nvSpPr>
        <p:spPr>
          <a:xfrm>
            <a:off x="311700" y="1152475"/>
            <a:ext cx="8684100" cy="22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In the case of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ŷ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= </a:t>
            </a:r>
            <a:r>
              <a:rPr b="1" lang="en" sz="33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β</a:t>
            </a:r>
            <a:r>
              <a:rPr b="1" baseline="-25000" lang="en" sz="33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x +</a:t>
            </a:r>
            <a:r>
              <a:rPr b="1" lang="en" sz="33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β</a:t>
            </a:r>
            <a:r>
              <a:rPr b="1" baseline="-25000" lang="en" sz="33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0 </a:t>
            </a:r>
            <a:endParaRPr b="1" sz="2900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8" name="Shape 1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9" name="Google Shape;1359;p12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Ridge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360" name="Google Shape;1360;p12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361" name="Google Shape;1361;p12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62" name="Google Shape;1362;p123"/>
          <p:cNvCxnSpPr/>
          <p:nvPr/>
        </p:nvCxnSpPr>
        <p:spPr>
          <a:xfrm>
            <a:off x="3144010" y="2466775"/>
            <a:ext cx="0" cy="207600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363" name="Google Shape;1363;p123"/>
          <p:cNvCxnSpPr/>
          <p:nvPr/>
        </p:nvCxnSpPr>
        <p:spPr>
          <a:xfrm rot="10800000">
            <a:off x="3144075" y="4542804"/>
            <a:ext cx="3170400" cy="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1364" name="Google Shape;1364;p123"/>
          <p:cNvSpPr/>
          <p:nvPr/>
        </p:nvSpPr>
        <p:spPr>
          <a:xfrm>
            <a:off x="3814477" y="3441445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5" name="Google Shape;1365;p123"/>
          <p:cNvSpPr/>
          <p:nvPr/>
        </p:nvSpPr>
        <p:spPr>
          <a:xfrm>
            <a:off x="4508698" y="3021169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6" name="Google Shape;1366;p123"/>
          <p:cNvSpPr/>
          <p:nvPr/>
        </p:nvSpPr>
        <p:spPr>
          <a:xfrm>
            <a:off x="4611539" y="3344155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7" name="Google Shape;1367;p123"/>
          <p:cNvSpPr/>
          <p:nvPr/>
        </p:nvSpPr>
        <p:spPr>
          <a:xfrm>
            <a:off x="4141612" y="3021273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8" name="Google Shape;1368;p123"/>
          <p:cNvSpPr/>
          <p:nvPr/>
        </p:nvSpPr>
        <p:spPr>
          <a:xfrm>
            <a:off x="4014988" y="3732943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9" name="Google Shape;1369;p123"/>
          <p:cNvSpPr/>
          <p:nvPr/>
        </p:nvSpPr>
        <p:spPr>
          <a:xfrm>
            <a:off x="3352554" y="4045932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0" name="Google Shape;1370;p123"/>
          <p:cNvSpPr txBox="1"/>
          <p:nvPr/>
        </p:nvSpPr>
        <p:spPr>
          <a:xfrm>
            <a:off x="2481200" y="3201404"/>
            <a:ext cx="694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Y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371" name="Google Shape;1371;p123"/>
          <p:cNvSpPr txBox="1"/>
          <p:nvPr/>
        </p:nvSpPr>
        <p:spPr>
          <a:xfrm>
            <a:off x="4448247" y="4579674"/>
            <a:ext cx="694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X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372" name="Google Shape;1372;p123"/>
          <p:cNvSpPr/>
          <p:nvPr/>
        </p:nvSpPr>
        <p:spPr>
          <a:xfrm>
            <a:off x="4611562" y="2698198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73" name="Google Shape;1373;p123"/>
          <p:cNvPicPr preferRelativeResize="0"/>
          <p:nvPr/>
        </p:nvPicPr>
        <p:blipFill rotWithShape="1">
          <a:blip r:embed="rId4">
            <a:alphaModFix/>
          </a:blip>
          <a:srcRect b="0" l="0" r="31431" t="-1615"/>
          <a:stretch/>
        </p:blipFill>
        <p:spPr>
          <a:xfrm>
            <a:off x="5116050" y="1711375"/>
            <a:ext cx="3918224" cy="1135800"/>
          </a:xfrm>
          <a:prstGeom prst="rect">
            <a:avLst/>
          </a:prstGeom>
          <a:noFill/>
          <a:ln>
            <a:noFill/>
          </a:ln>
        </p:spPr>
      </p:pic>
      <p:sp>
        <p:nvSpPr>
          <p:cNvPr id="1374" name="Google Shape;1374;p123"/>
          <p:cNvSpPr txBox="1"/>
          <p:nvPr>
            <p:ph idx="1" type="body"/>
          </p:nvPr>
        </p:nvSpPr>
        <p:spPr>
          <a:xfrm>
            <a:off x="311700" y="1152475"/>
            <a:ext cx="8684100" cy="22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In the case of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ŷ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= </a:t>
            </a:r>
            <a:r>
              <a:rPr b="1" lang="en" sz="33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β</a:t>
            </a:r>
            <a:r>
              <a:rPr b="1" baseline="-25000" lang="en" sz="33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x +</a:t>
            </a:r>
            <a:r>
              <a:rPr b="1" lang="en" sz="33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β</a:t>
            </a:r>
            <a:r>
              <a:rPr b="1" baseline="-25000" lang="en" sz="33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0 </a:t>
            </a:r>
            <a:endParaRPr b="1" sz="2900">
              <a:solidFill>
                <a:srgbClr val="434343"/>
              </a:solidFill>
            </a:endParaRPr>
          </a:p>
        </p:txBody>
      </p:sp>
      <p:sp>
        <p:nvSpPr>
          <p:cNvPr id="1375" name="Google Shape;1375;p123"/>
          <p:cNvSpPr/>
          <p:nvPr/>
        </p:nvSpPr>
        <p:spPr>
          <a:xfrm>
            <a:off x="8167125" y="1952250"/>
            <a:ext cx="890100" cy="8595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6" name="Google Shape;1376;p123"/>
          <p:cNvSpPr/>
          <p:nvPr/>
        </p:nvSpPr>
        <p:spPr>
          <a:xfrm>
            <a:off x="4085850" y="1225275"/>
            <a:ext cx="362400" cy="6354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0" name="Shape 1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1" name="Google Shape;1381;p12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Ridge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382" name="Google Shape;1382;p12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383" name="Google Shape;1383;p12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84" name="Google Shape;1384;p124"/>
          <p:cNvCxnSpPr/>
          <p:nvPr/>
        </p:nvCxnSpPr>
        <p:spPr>
          <a:xfrm>
            <a:off x="3144010" y="2466775"/>
            <a:ext cx="0" cy="207600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385" name="Google Shape;1385;p124"/>
          <p:cNvCxnSpPr/>
          <p:nvPr/>
        </p:nvCxnSpPr>
        <p:spPr>
          <a:xfrm rot="10800000">
            <a:off x="3144075" y="4542804"/>
            <a:ext cx="3170400" cy="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1386" name="Google Shape;1386;p124"/>
          <p:cNvSpPr/>
          <p:nvPr/>
        </p:nvSpPr>
        <p:spPr>
          <a:xfrm>
            <a:off x="3814477" y="3441445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7" name="Google Shape;1387;p124"/>
          <p:cNvSpPr/>
          <p:nvPr/>
        </p:nvSpPr>
        <p:spPr>
          <a:xfrm>
            <a:off x="4508698" y="3021169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8" name="Google Shape;1388;p124"/>
          <p:cNvSpPr/>
          <p:nvPr/>
        </p:nvSpPr>
        <p:spPr>
          <a:xfrm>
            <a:off x="4611539" y="3344155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9" name="Google Shape;1389;p124"/>
          <p:cNvSpPr/>
          <p:nvPr/>
        </p:nvSpPr>
        <p:spPr>
          <a:xfrm>
            <a:off x="4141612" y="3021273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0" name="Google Shape;1390;p124"/>
          <p:cNvSpPr/>
          <p:nvPr/>
        </p:nvSpPr>
        <p:spPr>
          <a:xfrm>
            <a:off x="4014988" y="3732943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1" name="Google Shape;1391;p124"/>
          <p:cNvSpPr/>
          <p:nvPr/>
        </p:nvSpPr>
        <p:spPr>
          <a:xfrm>
            <a:off x="3352554" y="4045932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2" name="Google Shape;1392;p124"/>
          <p:cNvSpPr txBox="1"/>
          <p:nvPr/>
        </p:nvSpPr>
        <p:spPr>
          <a:xfrm>
            <a:off x="2481200" y="3201404"/>
            <a:ext cx="694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Y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393" name="Google Shape;1393;p124"/>
          <p:cNvSpPr txBox="1"/>
          <p:nvPr/>
        </p:nvSpPr>
        <p:spPr>
          <a:xfrm>
            <a:off x="4448247" y="4579674"/>
            <a:ext cx="694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X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394" name="Google Shape;1394;p124"/>
          <p:cNvSpPr/>
          <p:nvPr/>
        </p:nvSpPr>
        <p:spPr>
          <a:xfrm>
            <a:off x="4611562" y="2698198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95" name="Google Shape;1395;p124"/>
          <p:cNvPicPr preferRelativeResize="0"/>
          <p:nvPr/>
        </p:nvPicPr>
        <p:blipFill rotWithShape="1">
          <a:blip r:embed="rId4">
            <a:alphaModFix/>
          </a:blip>
          <a:srcRect b="0" l="0" r="31431" t="-1615"/>
          <a:stretch/>
        </p:blipFill>
        <p:spPr>
          <a:xfrm>
            <a:off x="5116050" y="1711375"/>
            <a:ext cx="3918224" cy="11358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6" name="Google Shape;1396;p124"/>
          <p:cNvSpPr txBox="1"/>
          <p:nvPr>
            <p:ph idx="1" type="body"/>
          </p:nvPr>
        </p:nvSpPr>
        <p:spPr>
          <a:xfrm>
            <a:off x="311700" y="1152475"/>
            <a:ext cx="8684100" cy="22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Let’s assume </a:t>
            </a:r>
            <a:r>
              <a:rPr b="1" lang="en" sz="2900">
                <a:solidFill>
                  <a:srgbClr val="434343"/>
                </a:solidFill>
              </a:rPr>
              <a:t>λ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=</a:t>
            </a:r>
            <a:r>
              <a:rPr b="1" lang="en" sz="2900">
                <a:solidFill>
                  <a:srgbClr val="434343"/>
                </a:solidFill>
              </a:rPr>
              <a:t> 1</a:t>
            </a:r>
            <a:endParaRPr b="1" sz="2900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0" name="Shape 1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1" name="Google Shape;1401;p12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Ridge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402" name="Google Shape;1402;p12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403" name="Google Shape;1403;p12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04" name="Google Shape;1404;p125"/>
          <p:cNvCxnSpPr/>
          <p:nvPr/>
        </p:nvCxnSpPr>
        <p:spPr>
          <a:xfrm>
            <a:off x="3144010" y="2466775"/>
            <a:ext cx="0" cy="207600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405" name="Google Shape;1405;p125"/>
          <p:cNvCxnSpPr/>
          <p:nvPr/>
        </p:nvCxnSpPr>
        <p:spPr>
          <a:xfrm rot="10800000">
            <a:off x="3144075" y="4542804"/>
            <a:ext cx="3170400" cy="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1406" name="Google Shape;1406;p125"/>
          <p:cNvSpPr/>
          <p:nvPr/>
        </p:nvSpPr>
        <p:spPr>
          <a:xfrm>
            <a:off x="3814477" y="3441445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7" name="Google Shape;1407;p125"/>
          <p:cNvSpPr/>
          <p:nvPr/>
        </p:nvSpPr>
        <p:spPr>
          <a:xfrm>
            <a:off x="4508698" y="3021169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8" name="Google Shape;1408;p125"/>
          <p:cNvSpPr/>
          <p:nvPr/>
        </p:nvSpPr>
        <p:spPr>
          <a:xfrm>
            <a:off x="4611539" y="3344155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9" name="Google Shape;1409;p125"/>
          <p:cNvSpPr/>
          <p:nvPr/>
        </p:nvSpPr>
        <p:spPr>
          <a:xfrm>
            <a:off x="4141612" y="3021273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0" name="Google Shape;1410;p125"/>
          <p:cNvSpPr/>
          <p:nvPr/>
        </p:nvSpPr>
        <p:spPr>
          <a:xfrm>
            <a:off x="4014988" y="3732943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1" name="Google Shape;1411;p125"/>
          <p:cNvSpPr/>
          <p:nvPr/>
        </p:nvSpPr>
        <p:spPr>
          <a:xfrm>
            <a:off x="3352554" y="4045932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2" name="Google Shape;1412;p125"/>
          <p:cNvSpPr txBox="1"/>
          <p:nvPr/>
        </p:nvSpPr>
        <p:spPr>
          <a:xfrm>
            <a:off x="2481200" y="3201404"/>
            <a:ext cx="694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Y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413" name="Google Shape;1413;p125"/>
          <p:cNvSpPr txBox="1"/>
          <p:nvPr/>
        </p:nvSpPr>
        <p:spPr>
          <a:xfrm>
            <a:off x="4448247" y="4579674"/>
            <a:ext cx="694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X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414" name="Google Shape;1414;p125"/>
          <p:cNvSpPr/>
          <p:nvPr/>
        </p:nvSpPr>
        <p:spPr>
          <a:xfrm>
            <a:off x="4611562" y="2698198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15" name="Google Shape;1415;p125"/>
          <p:cNvPicPr preferRelativeResize="0"/>
          <p:nvPr/>
        </p:nvPicPr>
        <p:blipFill rotWithShape="1">
          <a:blip r:embed="rId4">
            <a:alphaModFix/>
          </a:blip>
          <a:srcRect b="0" l="0" r="31431" t="-1615"/>
          <a:stretch/>
        </p:blipFill>
        <p:spPr>
          <a:xfrm>
            <a:off x="5116050" y="1711375"/>
            <a:ext cx="3918224" cy="1135800"/>
          </a:xfrm>
          <a:prstGeom prst="rect">
            <a:avLst/>
          </a:prstGeom>
          <a:noFill/>
          <a:ln>
            <a:noFill/>
          </a:ln>
        </p:spPr>
      </p:pic>
      <p:sp>
        <p:nvSpPr>
          <p:cNvPr id="1416" name="Google Shape;1416;p125"/>
          <p:cNvSpPr txBox="1"/>
          <p:nvPr>
            <p:ph idx="1" type="body"/>
          </p:nvPr>
        </p:nvSpPr>
        <p:spPr>
          <a:xfrm>
            <a:off x="311700" y="1152475"/>
            <a:ext cx="8684100" cy="22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This punishes a large slope for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ŷ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= </a:t>
            </a:r>
            <a:r>
              <a:rPr b="1" lang="en" sz="33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β</a:t>
            </a:r>
            <a:r>
              <a:rPr b="1" baseline="-25000" lang="en" sz="33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x +</a:t>
            </a:r>
            <a:r>
              <a:rPr b="1" lang="en" sz="33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β</a:t>
            </a:r>
            <a:r>
              <a:rPr b="1" baseline="-25000" lang="en" sz="33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0 </a:t>
            </a:r>
            <a:endParaRPr b="1" sz="2900">
              <a:solidFill>
                <a:srgbClr val="434343"/>
              </a:solidFill>
            </a:endParaRPr>
          </a:p>
        </p:txBody>
      </p:sp>
      <p:sp>
        <p:nvSpPr>
          <p:cNvPr id="1417" name="Google Shape;1417;p125"/>
          <p:cNvSpPr/>
          <p:nvPr/>
        </p:nvSpPr>
        <p:spPr>
          <a:xfrm>
            <a:off x="8167125" y="1952250"/>
            <a:ext cx="890100" cy="8595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8" name="Google Shape;1418;p125"/>
          <p:cNvSpPr/>
          <p:nvPr/>
        </p:nvSpPr>
        <p:spPr>
          <a:xfrm>
            <a:off x="7194825" y="1234400"/>
            <a:ext cx="362400" cy="6354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2" name="Shape 1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" name="Google Shape;1423;p12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Ridge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424" name="Google Shape;1424;p12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425" name="Google Shape;1425;p12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26" name="Google Shape;1426;p126"/>
          <p:cNvCxnSpPr/>
          <p:nvPr/>
        </p:nvCxnSpPr>
        <p:spPr>
          <a:xfrm>
            <a:off x="3144010" y="2466775"/>
            <a:ext cx="0" cy="207600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427" name="Google Shape;1427;p126"/>
          <p:cNvCxnSpPr/>
          <p:nvPr/>
        </p:nvCxnSpPr>
        <p:spPr>
          <a:xfrm rot="10800000">
            <a:off x="3144075" y="4542804"/>
            <a:ext cx="3170400" cy="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1428" name="Google Shape;1428;p126"/>
          <p:cNvSpPr/>
          <p:nvPr/>
        </p:nvSpPr>
        <p:spPr>
          <a:xfrm>
            <a:off x="3814477" y="3441445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9" name="Google Shape;1429;p126"/>
          <p:cNvSpPr/>
          <p:nvPr/>
        </p:nvSpPr>
        <p:spPr>
          <a:xfrm>
            <a:off x="4508698" y="3021169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0" name="Google Shape;1430;p126"/>
          <p:cNvSpPr/>
          <p:nvPr/>
        </p:nvSpPr>
        <p:spPr>
          <a:xfrm>
            <a:off x="4611539" y="3344155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1" name="Google Shape;1431;p126"/>
          <p:cNvSpPr/>
          <p:nvPr/>
        </p:nvSpPr>
        <p:spPr>
          <a:xfrm>
            <a:off x="4141612" y="3021273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2" name="Google Shape;1432;p126"/>
          <p:cNvSpPr/>
          <p:nvPr/>
        </p:nvSpPr>
        <p:spPr>
          <a:xfrm>
            <a:off x="4014988" y="3732943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3" name="Google Shape;1433;p126"/>
          <p:cNvSpPr/>
          <p:nvPr/>
        </p:nvSpPr>
        <p:spPr>
          <a:xfrm>
            <a:off x="3352554" y="4045932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4" name="Google Shape;1434;p126"/>
          <p:cNvSpPr txBox="1"/>
          <p:nvPr/>
        </p:nvSpPr>
        <p:spPr>
          <a:xfrm>
            <a:off x="2481200" y="3201404"/>
            <a:ext cx="694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Y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435" name="Google Shape;1435;p126"/>
          <p:cNvSpPr txBox="1"/>
          <p:nvPr/>
        </p:nvSpPr>
        <p:spPr>
          <a:xfrm>
            <a:off x="4448247" y="4579674"/>
            <a:ext cx="694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X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436" name="Google Shape;1436;p126"/>
          <p:cNvSpPr/>
          <p:nvPr/>
        </p:nvSpPr>
        <p:spPr>
          <a:xfrm>
            <a:off x="4611562" y="2698198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37" name="Google Shape;1437;p126"/>
          <p:cNvPicPr preferRelativeResize="0"/>
          <p:nvPr/>
        </p:nvPicPr>
        <p:blipFill rotWithShape="1">
          <a:blip r:embed="rId4">
            <a:alphaModFix/>
          </a:blip>
          <a:srcRect b="0" l="0" r="31431" t="-1615"/>
          <a:stretch/>
        </p:blipFill>
        <p:spPr>
          <a:xfrm>
            <a:off x="5116050" y="1711375"/>
            <a:ext cx="3918224" cy="1135800"/>
          </a:xfrm>
          <a:prstGeom prst="rect">
            <a:avLst/>
          </a:prstGeom>
          <a:noFill/>
          <a:ln>
            <a:noFill/>
          </a:ln>
        </p:spPr>
      </p:pic>
      <p:sp>
        <p:nvSpPr>
          <p:cNvPr id="1438" name="Google Shape;1438;p126"/>
          <p:cNvSpPr txBox="1"/>
          <p:nvPr>
            <p:ph idx="1" type="body"/>
          </p:nvPr>
        </p:nvSpPr>
        <p:spPr>
          <a:xfrm>
            <a:off x="311700" y="1152475"/>
            <a:ext cx="8684100" cy="22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For single feature this lowers slope</a:t>
            </a:r>
            <a:endParaRPr b="1" sz="2900">
              <a:solidFill>
                <a:srgbClr val="434343"/>
              </a:solidFill>
            </a:endParaRPr>
          </a:p>
        </p:txBody>
      </p:sp>
      <p:sp>
        <p:nvSpPr>
          <p:cNvPr id="1439" name="Google Shape;1439;p126"/>
          <p:cNvSpPr/>
          <p:nvPr/>
        </p:nvSpPr>
        <p:spPr>
          <a:xfrm>
            <a:off x="8167125" y="1952250"/>
            <a:ext cx="890100" cy="8595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40" name="Google Shape;1440;p126"/>
          <p:cNvCxnSpPr/>
          <p:nvPr/>
        </p:nvCxnSpPr>
        <p:spPr>
          <a:xfrm flipH="1" rot="10800000">
            <a:off x="3159250" y="2276875"/>
            <a:ext cx="2025300" cy="2267700"/>
          </a:xfrm>
          <a:prstGeom prst="straightConnector1">
            <a:avLst/>
          </a:prstGeom>
          <a:noFill/>
          <a:ln cap="flat" cmpd="sng" w="28575">
            <a:solidFill>
              <a:srgbClr val="E06666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4" name="Shape 1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5" name="Google Shape;1445;p12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Ridge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446" name="Google Shape;1446;p12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447" name="Google Shape;1447;p12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48" name="Google Shape;1448;p127"/>
          <p:cNvCxnSpPr/>
          <p:nvPr/>
        </p:nvCxnSpPr>
        <p:spPr>
          <a:xfrm>
            <a:off x="3144010" y="2466775"/>
            <a:ext cx="0" cy="207600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449" name="Google Shape;1449;p127"/>
          <p:cNvCxnSpPr/>
          <p:nvPr/>
        </p:nvCxnSpPr>
        <p:spPr>
          <a:xfrm rot="10800000">
            <a:off x="3144075" y="4542804"/>
            <a:ext cx="3170400" cy="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1450" name="Google Shape;1450;p127"/>
          <p:cNvSpPr/>
          <p:nvPr/>
        </p:nvSpPr>
        <p:spPr>
          <a:xfrm>
            <a:off x="3814477" y="3441445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1" name="Google Shape;1451;p127"/>
          <p:cNvSpPr/>
          <p:nvPr/>
        </p:nvSpPr>
        <p:spPr>
          <a:xfrm>
            <a:off x="4508698" y="3021169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2" name="Google Shape;1452;p127"/>
          <p:cNvSpPr/>
          <p:nvPr/>
        </p:nvSpPr>
        <p:spPr>
          <a:xfrm>
            <a:off x="4611539" y="3344155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3" name="Google Shape;1453;p127"/>
          <p:cNvSpPr/>
          <p:nvPr/>
        </p:nvSpPr>
        <p:spPr>
          <a:xfrm>
            <a:off x="4141612" y="3021273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4" name="Google Shape;1454;p127"/>
          <p:cNvSpPr/>
          <p:nvPr/>
        </p:nvSpPr>
        <p:spPr>
          <a:xfrm>
            <a:off x="4014988" y="3732943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5" name="Google Shape;1455;p127"/>
          <p:cNvSpPr/>
          <p:nvPr/>
        </p:nvSpPr>
        <p:spPr>
          <a:xfrm>
            <a:off x="3352554" y="4045932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6" name="Google Shape;1456;p127"/>
          <p:cNvSpPr txBox="1"/>
          <p:nvPr/>
        </p:nvSpPr>
        <p:spPr>
          <a:xfrm>
            <a:off x="2481200" y="3201404"/>
            <a:ext cx="694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Y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457" name="Google Shape;1457;p127"/>
          <p:cNvSpPr txBox="1"/>
          <p:nvPr/>
        </p:nvSpPr>
        <p:spPr>
          <a:xfrm>
            <a:off x="4448247" y="4579674"/>
            <a:ext cx="694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X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458" name="Google Shape;1458;p127"/>
          <p:cNvSpPr/>
          <p:nvPr/>
        </p:nvSpPr>
        <p:spPr>
          <a:xfrm>
            <a:off x="4611562" y="2698198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59" name="Google Shape;1459;p127"/>
          <p:cNvPicPr preferRelativeResize="0"/>
          <p:nvPr/>
        </p:nvPicPr>
        <p:blipFill rotWithShape="1">
          <a:blip r:embed="rId4">
            <a:alphaModFix/>
          </a:blip>
          <a:srcRect b="0" l="0" r="31431" t="-1615"/>
          <a:stretch/>
        </p:blipFill>
        <p:spPr>
          <a:xfrm>
            <a:off x="5116050" y="1711375"/>
            <a:ext cx="3918224" cy="1135800"/>
          </a:xfrm>
          <a:prstGeom prst="rect">
            <a:avLst/>
          </a:prstGeom>
          <a:noFill/>
          <a:ln>
            <a:noFill/>
          </a:ln>
        </p:spPr>
      </p:pic>
      <p:sp>
        <p:nvSpPr>
          <p:cNvPr id="1460" name="Google Shape;1460;p127"/>
          <p:cNvSpPr txBox="1"/>
          <p:nvPr>
            <p:ph idx="1" type="body"/>
          </p:nvPr>
        </p:nvSpPr>
        <p:spPr>
          <a:xfrm>
            <a:off x="311700" y="1152475"/>
            <a:ext cx="8684100" cy="22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For single feature this lowers slope</a:t>
            </a:r>
            <a:endParaRPr b="1" sz="2900">
              <a:solidFill>
                <a:srgbClr val="434343"/>
              </a:solidFill>
            </a:endParaRPr>
          </a:p>
        </p:txBody>
      </p:sp>
      <p:sp>
        <p:nvSpPr>
          <p:cNvPr id="1461" name="Google Shape;1461;p127"/>
          <p:cNvSpPr/>
          <p:nvPr/>
        </p:nvSpPr>
        <p:spPr>
          <a:xfrm>
            <a:off x="8167125" y="1952250"/>
            <a:ext cx="890100" cy="8595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62" name="Google Shape;1462;p127"/>
          <p:cNvCxnSpPr/>
          <p:nvPr/>
        </p:nvCxnSpPr>
        <p:spPr>
          <a:xfrm flipH="1" rot="10800000">
            <a:off x="3154675" y="2683675"/>
            <a:ext cx="2363700" cy="1728300"/>
          </a:xfrm>
          <a:prstGeom prst="straightConnector1">
            <a:avLst/>
          </a:prstGeom>
          <a:noFill/>
          <a:ln cap="flat" cmpd="sng" w="28575">
            <a:solidFill>
              <a:srgbClr val="76A5A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6" name="Shape 1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7" name="Google Shape;1467;p12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Ridge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468" name="Google Shape;1468;p12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469" name="Google Shape;1469;p12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70" name="Google Shape;1470;p128"/>
          <p:cNvCxnSpPr/>
          <p:nvPr/>
        </p:nvCxnSpPr>
        <p:spPr>
          <a:xfrm>
            <a:off x="3144010" y="2466775"/>
            <a:ext cx="0" cy="207600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471" name="Google Shape;1471;p128"/>
          <p:cNvCxnSpPr/>
          <p:nvPr/>
        </p:nvCxnSpPr>
        <p:spPr>
          <a:xfrm rot="10800000">
            <a:off x="3144075" y="4542804"/>
            <a:ext cx="3170400" cy="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1472" name="Google Shape;1472;p128"/>
          <p:cNvSpPr/>
          <p:nvPr/>
        </p:nvSpPr>
        <p:spPr>
          <a:xfrm>
            <a:off x="3814477" y="3441445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3" name="Google Shape;1473;p128"/>
          <p:cNvSpPr/>
          <p:nvPr/>
        </p:nvSpPr>
        <p:spPr>
          <a:xfrm>
            <a:off x="4508698" y="3021169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4" name="Google Shape;1474;p128"/>
          <p:cNvSpPr/>
          <p:nvPr/>
        </p:nvSpPr>
        <p:spPr>
          <a:xfrm>
            <a:off x="4611539" y="3344155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5" name="Google Shape;1475;p128"/>
          <p:cNvSpPr/>
          <p:nvPr/>
        </p:nvSpPr>
        <p:spPr>
          <a:xfrm>
            <a:off x="4141612" y="3021273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6" name="Google Shape;1476;p128"/>
          <p:cNvSpPr/>
          <p:nvPr/>
        </p:nvSpPr>
        <p:spPr>
          <a:xfrm>
            <a:off x="4014988" y="3732943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7" name="Google Shape;1477;p128"/>
          <p:cNvSpPr/>
          <p:nvPr/>
        </p:nvSpPr>
        <p:spPr>
          <a:xfrm>
            <a:off x="3352554" y="4045932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8" name="Google Shape;1478;p128"/>
          <p:cNvSpPr txBox="1"/>
          <p:nvPr/>
        </p:nvSpPr>
        <p:spPr>
          <a:xfrm>
            <a:off x="2481200" y="3201404"/>
            <a:ext cx="694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Y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479" name="Google Shape;1479;p128"/>
          <p:cNvSpPr txBox="1"/>
          <p:nvPr/>
        </p:nvSpPr>
        <p:spPr>
          <a:xfrm>
            <a:off x="4448247" y="4579674"/>
            <a:ext cx="694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X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480" name="Google Shape;1480;p128"/>
          <p:cNvSpPr/>
          <p:nvPr/>
        </p:nvSpPr>
        <p:spPr>
          <a:xfrm>
            <a:off x="4611562" y="2698198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81" name="Google Shape;1481;p128"/>
          <p:cNvPicPr preferRelativeResize="0"/>
          <p:nvPr/>
        </p:nvPicPr>
        <p:blipFill rotWithShape="1">
          <a:blip r:embed="rId4">
            <a:alphaModFix/>
          </a:blip>
          <a:srcRect b="0" l="0" r="31431" t="-1615"/>
          <a:stretch/>
        </p:blipFill>
        <p:spPr>
          <a:xfrm>
            <a:off x="5116050" y="1711375"/>
            <a:ext cx="3918224" cy="1135800"/>
          </a:xfrm>
          <a:prstGeom prst="rect">
            <a:avLst/>
          </a:prstGeom>
          <a:noFill/>
          <a:ln>
            <a:noFill/>
          </a:ln>
        </p:spPr>
      </p:pic>
      <p:sp>
        <p:nvSpPr>
          <p:cNvPr id="1482" name="Google Shape;1482;p128"/>
          <p:cNvSpPr txBox="1"/>
          <p:nvPr>
            <p:ph idx="1" type="body"/>
          </p:nvPr>
        </p:nvSpPr>
        <p:spPr>
          <a:xfrm>
            <a:off x="311700" y="1152475"/>
            <a:ext cx="8684100" cy="22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At the cost of some additional bias (error in training set)</a:t>
            </a:r>
            <a:endParaRPr b="1" sz="2900">
              <a:solidFill>
                <a:srgbClr val="434343"/>
              </a:solidFill>
            </a:endParaRPr>
          </a:p>
        </p:txBody>
      </p:sp>
      <p:sp>
        <p:nvSpPr>
          <p:cNvPr id="1483" name="Google Shape;1483;p128"/>
          <p:cNvSpPr/>
          <p:nvPr/>
        </p:nvSpPr>
        <p:spPr>
          <a:xfrm>
            <a:off x="8167125" y="1952250"/>
            <a:ext cx="890100" cy="8595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84" name="Google Shape;1484;p128"/>
          <p:cNvCxnSpPr/>
          <p:nvPr/>
        </p:nvCxnSpPr>
        <p:spPr>
          <a:xfrm flipH="1" rot="10800000">
            <a:off x="3154675" y="2683675"/>
            <a:ext cx="2363700" cy="1728300"/>
          </a:xfrm>
          <a:prstGeom prst="straightConnector1">
            <a:avLst/>
          </a:prstGeom>
          <a:noFill/>
          <a:ln cap="flat" cmpd="sng" w="28575">
            <a:solidFill>
              <a:srgbClr val="76A5A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8" name="Shape 1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9" name="Google Shape;1489;p12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Ridge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490" name="Google Shape;1490;p12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491" name="Google Shape;1491;p12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92" name="Google Shape;1492;p129"/>
          <p:cNvCxnSpPr/>
          <p:nvPr/>
        </p:nvCxnSpPr>
        <p:spPr>
          <a:xfrm>
            <a:off x="3144010" y="2466775"/>
            <a:ext cx="0" cy="207600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493" name="Google Shape;1493;p129"/>
          <p:cNvCxnSpPr/>
          <p:nvPr/>
        </p:nvCxnSpPr>
        <p:spPr>
          <a:xfrm rot="10800000">
            <a:off x="3144075" y="4542804"/>
            <a:ext cx="3170400" cy="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1494" name="Google Shape;1494;p129"/>
          <p:cNvSpPr/>
          <p:nvPr/>
        </p:nvSpPr>
        <p:spPr>
          <a:xfrm>
            <a:off x="3814477" y="3441445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5" name="Google Shape;1495;p129"/>
          <p:cNvSpPr/>
          <p:nvPr/>
        </p:nvSpPr>
        <p:spPr>
          <a:xfrm>
            <a:off x="4508698" y="3021169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6" name="Google Shape;1496;p129"/>
          <p:cNvSpPr/>
          <p:nvPr/>
        </p:nvSpPr>
        <p:spPr>
          <a:xfrm>
            <a:off x="4611539" y="3344155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7" name="Google Shape;1497;p129"/>
          <p:cNvSpPr/>
          <p:nvPr/>
        </p:nvSpPr>
        <p:spPr>
          <a:xfrm>
            <a:off x="4141612" y="3021273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8" name="Google Shape;1498;p129"/>
          <p:cNvSpPr/>
          <p:nvPr/>
        </p:nvSpPr>
        <p:spPr>
          <a:xfrm>
            <a:off x="4014988" y="3732943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9" name="Google Shape;1499;p129"/>
          <p:cNvSpPr/>
          <p:nvPr/>
        </p:nvSpPr>
        <p:spPr>
          <a:xfrm>
            <a:off x="3352554" y="4045932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0" name="Google Shape;1500;p129"/>
          <p:cNvSpPr txBox="1"/>
          <p:nvPr/>
        </p:nvSpPr>
        <p:spPr>
          <a:xfrm>
            <a:off x="2481200" y="3201404"/>
            <a:ext cx="694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Y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501" name="Google Shape;1501;p129"/>
          <p:cNvSpPr txBox="1"/>
          <p:nvPr/>
        </p:nvSpPr>
        <p:spPr>
          <a:xfrm>
            <a:off x="4448247" y="4579674"/>
            <a:ext cx="694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X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502" name="Google Shape;1502;p129"/>
          <p:cNvSpPr/>
          <p:nvPr/>
        </p:nvSpPr>
        <p:spPr>
          <a:xfrm>
            <a:off x="4611562" y="2698198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03" name="Google Shape;1503;p129"/>
          <p:cNvPicPr preferRelativeResize="0"/>
          <p:nvPr/>
        </p:nvPicPr>
        <p:blipFill rotWithShape="1">
          <a:blip r:embed="rId4">
            <a:alphaModFix/>
          </a:blip>
          <a:srcRect b="0" l="0" r="31431" t="-1615"/>
          <a:stretch/>
        </p:blipFill>
        <p:spPr>
          <a:xfrm>
            <a:off x="5116050" y="1711375"/>
            <a:ext cx="3918224" cy="11358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4" name="Google Shape;1504;p129"/>
          <p:cNvSpPr txBox="1"/>
          <p:nvPr>
            <p:ph idx="1" type="body"/>
          </p:nvPr>
        </p:nvSpPr>
        <p:spPr>
          <a:xfrm>
            <a:off x="311700" y="1152475"/>
            <a:ext cx="8684100" cy="22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generalize better to unseen data</a:t>
            </a:r>
            <a:endParaRPr b="1" sz="2900">
              <a:solidFill>
                <a:srgbClr val="434343"/>
              </a:solidFill>
            </a:endParaRPr>
          </a:p>
        </p:txBody>
      </p:sp>
      <p:sp>
        <p:nvSpPr>
          <p:cNvPr id="1505" name="Google Shape;1505;p129"/>
          <p:cNvSpPr/>
          <p:nvPr/>
        </p:nvSpPr>
        <p:spPr>
          <a:xfrm>
            <a:off x="8167125" y="1952250"/>
            <a:ext cx="890100" cy="8595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06" name="Google Shape;1506;p129"/>
          <p:cNvCxnSpPr/>
          <p:nvPr/>
        </p:nvCxnSpPr>
        <p:spPr>
          <a:xfrm flipH="1" rot="10800000">
            <a:off x="3154675" y="2683675"/>
            <a:ext cx="2363700" cy="1728300"/>
          </a:xfrm>
          <a:prstGeom prst="straightConnector1">
            <a:avLst/>
          </a:prstGeom>
          <a:noFill/>
          <a:ln cap="flat" cmpd="sng" w="28575">
            <a:solidFill>
              <a:srgbClr val="76A5A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07" name="Google Shape;1507;p129"/>
          <p:cNvSpPr/>
          <p:nvPr/>
        </p:nvSpPr>
        <p:spPr>
          <a:xfrm>
            <a:off x="3687787" y="3950646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8" name="Google Shape;1508;p129"/>
          <p:cNvSpPr/>
          <p:nvPr/>
        </p:nvSpPr>
        <p:spPr>
          <a:xfrm>
            <a:off x="4248837" y="3400773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9" name="Google Shape;1509;p129"/>
          <p:cNvSpPr/>
          <p:nvPr/>
        </p:nvSpPr>
        <p:spPr>
          <a:xfrm>
            <a:off x="4831400" y="2914848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0" name="Google Shape;1510;p129"/>
          <p:cNvSpPr/>
          <p:nvPr/>
        </p:nvSpPr>
        <p:spPr>
          <a:xfrm>
            <a:off x="5253165" y="2869980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1" name="Google Shape;1511;p129"/>
          <p:cNvSpPr/>
          <p:nvPr/>
        </p:nvSpPr>
        <p:spPr>
          <a:xfrm>
            <a:off x="4976972" y="3201408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5" name="Shape 1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6" name="Google Shape;1516;p13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Ridge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517" name="Google Shape;1517;p13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518" name="Google Shape;1518;p13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519" name="Google Shape;1519;p130"/>
          <p:cNvSpPr txBox="1"/>
          <p:nvPr>
            <p:ph idx="1" type="body"/>
          </p:nvPr>
        </p:nvSpPr>
        <p:spPr>
          <a:xfrm>
            <a:off x="311700" y="1152475"/>
            <a:ext cx="8684100" cy="22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Consider overfitting to training set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b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520" name="Google Shape;1520;p130"/>
          <p:cNvCxnSpPr/>
          <p:nvPr/>
        </p:nvCxnSpPr>
        <p:spPr>
          <a:xfrm>
            <a:off x="3144010" y="2466775"/>
            <a:ext cx="0" cy="207600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521" name="Google Shape;1521;p130"/>
          <p:cNvCxnSpPr/>
          <p:nvPr/>
        </p:nvCxnSpPr>
        <p:spPr>
          <a:xfrm rot="10800000">
            <a:off x="3144075" y="4542804"/>
            <a:ext cx="3170400" cy="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1522" name="Google Shape;1522;p130"/>
          <p:cNvSpPr/>
          <p:nvPr/>
        </p:nvSpPr>
        <p:spPr>
          <a:xfrm>
            <a:off x="3687787" y="3950646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3" name="Google Shape;1523;p130"/>
          <p:cNvSpPr/>
          <p:nvPr/>
        </p:nvSpPr>
        <p:spPr>
          <a:xfrm>
            <a:off x="3814477" y="3441445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4" name="Google Shape;1524;p130"/>
          <p:cNvSpPr/>
          <p:nvPr/>
        </p:nvSpPr>
        <p:spPr>
          <a:xfrm>
            <a:off x="4248837" y="3400773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5" name="Google Shape;1525;p130"/>
          <p:cNvSpPr/>
          <p:nvPr/>
        </p:nvSpPr>
        <p:spPr>
          <a:xfrm>
            <a:off x="4508698" y="3021169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6" name="Google Shape;1526;p130"/>
          <p:cNvSpPr/>
          <p:nvPr/>
        </p:nvSpPr>
        <p:spPr>
          <a:xfrm>
            <a:off x="4611539" y="3344155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7" name="Google Shape;1527;p130"/>
          <p:cNvSpPr/>
          <p:nvPr/>
        </p:nvSpPr>
        <p:spPr>
          <a:xfrm>
            <a:off x="4831400" y="2914848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8" name="Google Shape;1528;p130"/>
          <p:cNvSpPr/>
          <p:nvPr/>
        </p:nvSpPr>
        <p:spPr>
          <a:xfrm>
            <a:off x="5253165" y="2869980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9" name="Google Shape;1529;p130"/>
          <p:cNvSpPr/>
          <p:nvPr/>
        </p:nvSpPr>
        <p:spPr>
          <a:xfrm>
            <a:off x="4976972" y="3201408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0" name="Google Shape;1530;p130"/>
          <p:cNvSpPr/>
          <p:nvPr/>
        </p:nvSpPr>
        <p:spPr>
          <a:xfrm>
            <a:off x="4141612" y="3021273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1" name="Google Shape;1531;p130"/>
          <p:cNvSpPr/>
          <p:nvPr/>
        </p:nvSpPr>
        <p:spPr>
          <a:xfrm>
            <a:off x="4014988" y="3732943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2" name="Google Shape;1532;p130"/>
          <p:cNvSpPr/>
          <p:nvPr/>
        </p:nvSpPr>
        <p:spPr>
          <a:xfrm>
            <a:off x="3352554" y="4045932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3" name="Google Shape;1533;p130"/>
          <p:cNvSpPr txBox="1"/>
          <p:nvPr/>
        </p:nvSpPr>
        <p:spPr>
          <a:xfrm>
            <a:off x="2481200" y="3201404"/>
            <a:ext cx="694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Y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534" name="Google Shape;1534;p130"/>
          <p:cNvSpPr txBox="1"/>
          <p:nvPr/>
        </p:nvSpPr>
        <p:spPr>
          <a:xfrm>
            <a:off x="4448247" y="4579674"/>
            <a:ext cx="694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X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535" name="Google Shape;1535;p130"/>
          <p:cNvSpPr/>
          <p:nvPr/>
        </p:nvSpPr>
        <p:spPr>
          <a:xfrm>
            <a:off x="4611562" y="2698198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36" name="Google Shape;1536;p130"/>
          <p:cNvCxnSpPr/>
          <p:nvPr/>
        </p:nvCxnSpPr>
        <p:spPr>
          <a:xfrm flipH="1" rot="10800000">
            <a:off x="3159250" y="2276875"/>
            <a:ext cx="2025300" cy="2267700"/>
          </a:xfrm>
          <a:prstGeom prst="straightConnector1">
            <a:avLst/>
          </a:prstGeom>
          <a:noFill/>
          <a:ln cap="flat" cmpd="sng" w="28575">
            <a:solidFill>
              <a:srgbClr val="E06666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0" name="Shape 1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1" name="Google Shape;1541;p13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Ridge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542" name="Google Shape;1542;p13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543" name="Google Shape;1543;p13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544" name="Google Shape;1544;p131"/>
          <p:cNvSpPr txBox="1"/>
          <p:nvPr>
            <p:ph idx="1" type="body"/>
          </p:nvPr>
        </p:nvSpPr>
        <p:spPr>
          <a:xfrm>
            <a:off x="311700" y="1152475"/>
            <a:ext cx="8684100" cy="22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An increase in X results in a greater y response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b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545" name="Google Shape;1545;p131"/>
          <p:cNvCxnSpPr/>
          <p:nvPr/>
        </p:nvCxnSpPr>
        <p:spPr>
          <a:xfrm>
            <a:off x="3144010" y="2466775"/>
            <a:ext cx="0" cy="207600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546" name="Google Shape;1546;p131"/>
          <p:cNvCxnSpPr/>
          <p:nvPr/>
        </p:nvCxnSpPr>
        <p:spPr>
          <a:xfrm rot="10800000">
            <a:off x="3144075" y="4542804"/>
            <a:ext cx="3170400" cy="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1547" name="Google Shape;1547;p131"/>
          <p:cNvSpPr/>
          <p:nvPr/>
        </p:nvSpPr>
        <p:spPr>
          <a:xfrm>
            <a:off x="3687787" y="3950646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8" name="Google Shape;1548;p131"/>
          <p:cNvSpPr/>
          <p:nvPr/>
        </p:nvSpPr>
        <p:spPr>
          <a:xfrm>
            <a:off x="3814477" y="3441445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9" name="Google Shape;1549;p131"/>
          <p:cNvSpPr/>
          <p:nvPr/>
        </p:nvSpPr>
        <p:spPr>
          <a:xfrm>
            <a:off x="4248837" y="3400773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0" name="Google Shape;1550;p131"/>
          <p:cNvSpPr/>
          <p:nvPr/>
        </p:nvSpPr>
        <p:spPr>
          <a:xfrm>
            <a:off x="4508698" y="3021169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1" name="Google Shape;1551;p131"/>
          <p:cNvSpPr/>
          <p:nvPr/>
        </p:nvSpPr>
        <p:spPr>
          <a:xfrm>
            <a:off x="4611539" y="3344155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2" name="Google Shape;1552;p131"/>
          <p:cNvSpPr/>
          <p:nvPr/>
        </p:nvSpPr>
        <p:spPr>
          <a:xfrm>
            <a:off x="4831400" y="2914848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3" name="Google Shape;1553;p131"/>
          <p:cNvSpPr/>
          <p:nvPr/>
        </p:nvSpPr>
        <p:spPr>
          <a:xfrm>
            <a:off x="5253165" y="2869980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4" name="Google Shape;1554;p131"/>
          <p:cNvSpPr/>
          <p:nvPr/>
        </p:nvSpPr>
        <p:spPr>
          <a:xfrm>
            <a:off x="4976972" y="3201408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5" name="Google Shape;1555;p131"/>
          <p:cNvSpPr/>
          <p:nvPr/>
        </p:nvSpPr>
        <p:spPr>
          <a:xfrm>
            <a:off x="4141612" y="3021273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6" name="Google Shape;1556;p131"/>
          <p:cNvSpPr/>
          <p:nvPr/>
        </p:nvSpPr>
        <p:spPr>
          <a:xfrm>
            <a:off x="4014988" y="3732943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7" name="Google Shape;1557;p131"/>
          <p:cNvSpPr/>
          <p:nvPr/>
        </p:nvSpPr>
        <p:spPr>
          <a:xfrm>
            <a:off x="3352554" y="4045932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8" name="Google Shape;1558;p131"/>
          <p:cNvSpPr txBox="1"/>
          <p:nvPr/>
        </p:nvSpPr>
        <p:spPr>
          <a:xfrm>
            <a:off x="2481200" y="3201404"/>
            <a:ext cx="694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Y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559" name="Google Shape;1559;p131"/>
          <p:cNvSpPr txBox="1"/>
          <p:nvPr/>
        </p:nvSpPr>
        <p:spPr>
          <a:xfrm>
            <a:off x="4448247" y="4579674"/>
            <a:ext cx="694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X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560" name="Google Shape;1560;p131"/>
          <p:cNvSpPr/>
          <p:nvPr/>
        </p:nvSpPr>
        <p:spPr>
          <a:xfrm>
            <a:off x="4611562" y="2698198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61" name="Google Shape;1561;p131"/>
          <p:cNvCxnSpPr/>
          <p:nvPr/>
        </p:nvCxnSpPr>
        <p:spPr>
          <a:xfrm flipH="1" rot="10800000">
            <a:off x="3159250" y="2276875"/>
            <a:ext cx="2025300" cy="2267700"/>
          </a:xfrm>
          <a:prstGeom prst="straightConnector1">
            <a:avLst/>
          </a:prstGeom>
          <a:noFill/>
          <a:ln cap="flat" cmpd="sng" w="28575">
            <a:solidFill>
              <a:srgbClr val="E0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62" name="Google Shape;1562;p131"/>
          <p:cNvCxnSpPr/>
          <p:nvPr/>
        </p:nvCxnSpPr>
        <p:spPr>
          <a:xfrm>
            <a:off x="3831150" y="4448550"/>
            <a:ext cx="617100" cy="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oval"/>
            <a:tailEnd len="med" w="med" type="triangl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Regularization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8" name="Google Shape;148;p24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Before we dive straight into coding regularization with Scikit-Learn, we need to discuss a few more relevant topics: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Feature Scaling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Cross Validation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49" name="Google Shape;149;p2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50" name="Google Shape;150;p2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6" name="Shape 1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7" name="Google Shape;1567;p13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Ridge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568" name="Google Shape;1568;p13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569" name="Google Shape;1569;p13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570" name="Google Shape;1570;p132"/>
          <p:cNvSpPr txBox="1"/>
          <p:nvPr>
            <p:ph idx="1" type="body"/>
          </p:nvPr>
        </p:nvSpPr>
        <p:spPr>
          <a:xfrm>
            <a:off x="311700" y="1152475"/>
            <a:ext cx="8684100" cy="22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An increase in X results in a greater y response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b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571" name="Google Shape;1571;p132"/>
          <p:cNvCxnSpPr/>
          <p:nvPr/>
        </p:nvCxnSpPr>
        <p:spPr>
          <a:xfrm>
            <a:off x="3144010" y="2466775"/>
            <a:ext cx="0" cy="207600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572" name="Google Shape;1572;p132"/>
          <p:cNvCxnSpPr/>
          <p:nvPr/>
        </p:nvCxnSpPr>
        <p:spPr>
          <a:xfrm rot="10800000">
            <a:off x="3144075" y="4542804"/>
            <a:ext cx="3170400" cy="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1573" name="Google Shape;1573;p132"/>
          <p:cNvSpPr/>
          <p:nvPr/>
        </p:nvSpPr>
        <p:spPr>
          <a:xfrm>
            <a:off x="3687787" y="3950646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4" name="Google Shape;1574;p132"/>
          <p:cNvSpPr/>
          <p:nvPr/>
        </p:nvSpPr>
        <p:spPr>
          <a:xfrm>
            <a:off x="3814477" y="3441445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5" name="Google Shape;1575;p132"/>
          <p:cNvSpPr/>
          <p:nvPr/>
        </p:nvSpPr>
        <p:spPr>
          <a:xfrm>
            <a:off x="4248837" y="3400773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6" name="Google Shape;1576;p132"/>
          <p:cNvSpPr/>
          <p:nvPr/>
        </p:nvSpPr>
        <p:spPr>
          <a:xfrm>
            <a:off x="4508698" y="3021169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7" name="Google Shape;1577;p132"/>
          <p:cNvSpPr/>
          <p:nvPr/>
        </p:nvSpPr>
        <p:spPr>
          <a:xfrm>
            <a:off x="4611539" y="3344155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8" name="Google Shape;1578;p132"/>
          <p:cNvSpPr/>
          <p:nvPr/>
        </p:nvSpPr>
        <p:spPr>
          <a:xfrm>
            <a:off x="4831400" y="2914848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9" name="Google Shape;1579;p132"/>
          <p:cNvSpPr/>
          <p:nvPr/>
        </p:nvSpPr>
        <p:spPr>
          <a:xfrm>
            <a:off x="5253165" y="2869980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0" name="Google Shape;1580;p132"/>
          <p:cNvSpPr/>
          <p:nvPr/>
        </p:nvSpPr>
        <p:spPr>
          <a:xfrm>
            <a:off x="4976972" y="3201408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1" name="Google Shape;1581;p132"/>
          <p:cNvSpPr/>
          <p:nvPr/>
        </p:nvSpPr>
        <p:spPr>
          <a:xfrm>
            <a:off x="4141612" y="3021273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2" name="Google Shape;1582;p132"/>
          <p:cNvSpPr/>
          <p:nvPr/>
        </p:nvSpPr>
        <p:spPr>
          <a:xfrm>
            <a:off x="4014988" y="3732943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3" name="Google Shape;1583;p132"/>
          <p:cNvSpPr/>
          <p:nvPr/>
        </p:nvSpPr>
        <p:spPr>
          <a:xfrm>
            <a:off x="3352554" y="4045932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4" name="Google Shape;1584;p132"/>
          <p:cNvSpPr txBox="1"/>
          <p:nvPr/>
        </p:nvSpPr>
        <p:spPr>
          <a:xfrm>
            <a:off x="2481200" y="3201404"/>
            <a:ext cx="694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Y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585" name="Google Shape;1585;p132"/>
          <p:cNvSpPr txBox="1"/>
          <p:nvPr/>
        </p:nvSpPr>
        <p:spPr>
          <a:xfrm>
            <a:off x="4448247" y="4579674"/>
            <a:ext cx="694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X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586" name="Google Shape;1586;p132"/>
          <p:cNvSpPr/>
          <p:nvPr/>
        </p:nvSpPr>
        <p:spPr>
          <a:xfrm>
            <a:off x="4611562" y="2698198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87" name="Google Shape;1587;p132"/>
          <p:cNvCxnSpPr/>
          <p:nvPr/>
        </p:nvCxnSpPr>
        <p:spPr>
          <a:xfrm flipH="1" rot="10800000">
            <a:off x="3159250" y="2276875"/>
            <a:ext cx="2025300" cy="2267700"/>
          </a:xfrm>
          <a:prstGeom prst="straightConnector1">
            <a:avLst/>
          </a:prstGeom>
          <a:noFill/>
          <a:ln cap="flat" cmpd="sng" w="28575">
            <a:solidFill>
              <a:srgbClr val="E0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88" name="Google Shape;1588;p132"/>
          <p:cNvCxnSpPr/>
          <p:nvPr/>
        </p:nvCxnSpPr>
        <p:spPr>
          <a:xfrm>
            <a:off x="3831150" y="4448550"/>
            <a:ext cx="617100" cy="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oval"/>
            <a:tailEnd len="med" w="med" type="triangle"/>
          </a:ln>
        </p:spPr>
      </p:cxnSp>
      <p:cxnSp>
        <p:nvCxnSpPr>
          <p:cNvPr id="1589" name="Google Shape;1589;p132"/>
          <p:cNvCxnSpPr/>
          <p:nvPr/>
        </p:nvCxnSpPr>
        <p:spPr>
          <a:xfrm rot="10800000">
            <a:off x="3877775" y="3714775"/>
            <a:ext cx="0" cy="681300"/>
          </a:xfrm>
          <a:prstGeom prst="straightConnector1">
            <a:avLst/>
          </a:prstGeom>
          <a:noFill/>
          <a:ln cap="flat" cmpd="sng" w="19050">
            <a:solidFill>
              <a:srgbClr val="93C47D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590" name="Google Shape;1590;p132"/>
          <p:cNvCxnSpPr/>
          <p:nvPr/>
        </p:nvCxnSpPr>
        <p:spPr>
          <a:xfrm>
            <a:off x="3159250" y="3762750"/>
            <a:ext cx="708600" cy="0"/>
          </a:xfrm>
          <a:prstGeom prst="straightConnector1">
            <a:avLst/>
          </a:prstGeom>
          <a:noFill/>
          <a:ln cap="flat" cmpd="sng" w="19050">
            <a:solidFill>
              <a:srgbClr val="93C47D"/>
            </a:solidFill>
            <a:prstDash val="dash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4" name="Shape 1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5" name="Google Shape;1595;p13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Ridge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596" name="Google Shape;1596;p13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597" name="Google Shape;1597;p13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598" name="Google Shape;1598;p133"/>
          <p:cNvSpPr txBox="1"/>
          <p:nvPr>
            <p:ph idx="1" type="body"/>
          </p:nvPr>
        </p:nvSpPr>
        <p:spPr>
          <a:xfrm>
            <a:off x="311700" y="1152475"/>
            <a:ext cx="8684100" cy="22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An increase in X results in a greater y response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b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599" name="Google Shape;1599;p133"/>
          <p:cNvCxnSpPr/>
          <p:nvPr/>
        </p:nvCxnSpPr>
        <p:spPr>
          <a:xfrm>
            <a:off x="3144010" y="2466775"/>
            <a:ext cx="0" cy="207600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600" name="Google Shape;1600;p133"/>
          <p:cNvCxnSpPr/>
          <p:nvPr/>
        </p:nvCxnSpPr>
        <p:spPr>
          <a:xfrm rot="10800000">
            <a:off x="3144075" y="4542804"/>
            <a:ext cx="3170400" cy="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1601" name="Google Shape;1601;p133"/>
          <p:cNvSpPr/>
          <p:nvPr/>
        </p:nvSpPr>
        <p:spPr>
          <a:xfrm>
            <a:off x="3687787" y="3950646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2" name="Google Shape;1602;p133"/>
          <p:cNvSpPr/>
          <p:nvPr/>
        </p:nvSpPr>
        <p:spPr>
          <a:xfrm>
            <a:off x="3814477" y="3441445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3" name="Google Shape;1603;p133"/>
          <p:cNvSpPr/>
          <p:nvPr/>
        </p:nvSpPr>
        <p:spPr>
          <a:xfrm>
            <a:off x="4248837" y="3400773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4" name="Google Shape;1604;p133"/>
          <p:cNvSpPr/>
          <p:nvPr/>
        </p:nvSpPr>
        <p:spPr>
          <a:xfrm>
            <a:off x="4508698" y="3021169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5" name="Google Shape;1605;p133"/>
          <p:cNvSpPr/>
          <p:nvPr/>
        </p:nvSpPr>
        <p:spPr>
          <a:xfrm>
            <a:off x="4611539" y="3344155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6" name="Google Shape;1606;p133"/>
          <p:cNvSpPr/>
          <p:nvPr/>
        </p:nvSpPr>
        <p:spPr>
          <a:xfrm>
            <a:off x="4831400" y="2914848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7" name="Google Shape;1607;p133"/>
          <p:cNvSpPr/>
          <p:nvPr/>
        </p:nvSpPr>
        <p:spPr>
          <a:xfrm>
            <a:off x="5253165" y="2869980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8" name="Google Shape;1608;p133"/>
          <p:cNvSpPr/>
          <p:nvPr/>
        </p:nvSpPr>
        <p:spPr>
          <a:xfrm>
            <a:off x="4976972" y="3201408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9" name="Google Shape;1609;p133"/>
          <p:cNvSpPr/>
          <p:nvPr/>
        </p:nvSpPr>
        <p:spPr>
          <a:xfrm>
            <a:off x="4141612" y="3021273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0" name="Google Shape;1610;p133"/>
          <p:cNvSpPr/>
          <p:nvPr/>
        </p:nvSpPr>
        <p:spPr>
          <a:xfrm>
            <a:off x="4014988" y="3732943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1" name="Google Shape;1611;p133"/>
          <p:cNvSpPr/>
          <p:nvPr/>
        </p:nvSpPr>
        <p:spPr>
          <a:xfrm>
            <a:off x="3352554" y="4045932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2" name="Google Shape;1612;p133"/>
          <p:cNvSpPr txBox="1"/>
          <p:nvPr/>
        </p:nvSpPr>
        <p:spPr>
          <a:xfrm>
            <a:off x="2481200" y="3201404"/>
            <a:ext cx="694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Y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613" name="Google Shape;1613;p133"/>
          <p:cNvSpPr txBox="1"/>
          <p:nvPr/>
        </p:nvSpPr>
        <p:spPr>
          <a:xfrm>
            <a:off x="4448247" y="4579674"/>
            <a:ext cx="694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X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614" name="Google Shape;1614;p133"/>
          <p:cNvSpPr/>
          <p:nvPr/>
        </p:nvSpPr>
        <p:spPr>
          <a:xfrm>
            <a:off x="4611562" y="2698198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15" name="Google Shape;1615;p133"/>
          <p:cNvCxnSpPr/>
          <p:nvPr/>
        </p:nvCxnSpPr>
        <p:spPr>
          <a:xfrm flipH="1" rot="10800000">
            <a:off x="3159250" y="2276875"/>
            <a:ext cx="2025300" cy="2267700"/>
          </a:xfrm>
          <a:prstGeom prst="straightConnector1">
            <a:avLst/>
          </a:prstGeom>
          <a:noFill/>
          <a:ln cap="flat" cmpd="sng" w="28575">
            <a:solidFill>
              <a:srgbClr val="E0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16" name="Google Shape;1616;p133"/>
          <p:cNvCxnSpPr/>
          <p:nvPr/>
        </p:nvCxnSpPr>
        <p:spPr>
          <a:xfrm>
            <a:off x="3831150" y="4448550"/>
            <a:ext cx="617100" cy="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oval"/>
            <a:tailEnd len="med" w="med" type="triangle"/>
          </a:ln>
        </p:spPr>
      </p:cxnSp>
      <p:cxnSp>
        <p:nvCxnSpPr>
          <p:cNvPr id="1617" name="Google Shape;1617;p133"/>
          <p:cNvCxnSpPr/>
          <p:nvPr/>
        </p:nvCxnSpPr>
        <p:spPr>
          <a:xfrm rot="10800000">
            <a:off x="3877775" y="3714775"/>
            <a:ext cx="0" cy="681300"/>
          </a:xfrm>
          <a:prstGeom prst="straightConnector1">
            <a:avLst/>
          </a:prstGeom>
          <a:noFill/>
          <a:ln cap="flat" cmpd="sng" w="19050">
            <a:solidFill>
              <a:srgbClr val="93C47D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618" name="Google Shape;1618;p133"/>
          <p:cNvCxnSpPr/>
          <p:nvPr/>
        </p:nvCxnSpPr>
        <p:spPr>
          <a:xfrm>
            <a:off x="3159250" y="3762750"/>
            <a:ext cx="708600" cy="0"/>
          </a:xfrm>
          <a:prstGeom prst="straightConnector1">
            <a:avLst/>
          </a:prstGeom>
          <a:noFill/>
          <a:ln cap="flat" cmpd="sng" w="19050">
            <a:solidFill>
              <a:srgbClr val="93C47D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619" name="Google Shape;1619;p133"/>
          <p:cNvCxnSpPr/>
          <p:nvPr/>
        </p:nvCxnSpPr>
        <p:spPr>
          <a:xfrm rot="10800000">
            <a:off x="4412038" y="3172950"/>
            <a:ext cx="600" cy="1275600"/>
          </a:xfrm>
          <a:prstGeom prst="straightConnector1">
            <a:avLst/>
          </a:prstGeom>
          <a:noFill/>
          <a:ln cap="flat" cmpd="sng" w="19050">
            <a:solidFill>
              <a:srgbClr val="93C47D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620" name="Google Shape;1620;p133"/>
          <p:cNvCxnSpPr/>
          <p:nvPr/>
        </p:nvCxnSpPr>
        <p:spPr>
          <a:xfrm>
            <a:off x="3159250" y="3182310"/>
            <a:ext cx="1225200" cy="4500"/>
          </a:xfrm>
          <a:prstGeom prst="straightConnector1">
            <a:avLst/>
          </a:prstGeom>
          <a:noFill/>
          <a:ln cap="flat" cmpd="sng" w="19050">
            <a:solidFill>
              <a:srgbClr val="93C47D"/>
            </a:solidFill>
            <a:prstDash val="dash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4" name="Shape 1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5" name="Google Shape;1625;p13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Ridge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626" name="Google Shape;1626;p13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627" name="Google Shape;1627;p13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628" name="Google Shape;1628;p134"/>
          <p:cNvSpPr txBox="1"/>
          <p:nvPr>
            <p:ph idx="1" type="body"/>
          </p:nvPr>
        </p:nvSpPr>
        <p:spPr>
          <a:xfrm>
            <a:off x="311700" y="1152475"/>
            <a:ext cx="8684100" cy="22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An increase in X results in a greater y response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b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629" name="Google Shape;1629;p134"/>
          <p:cNvCxnSpPr/>
          <p:nvPr/>
        </p:nvCxnSpPr>
        <p:spPr>
          <a:xfrm>
            <a:off x="3144010" y="2466775"/>
            <a:ext cx="0" cy="207600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630" name="Google Shape;1630;p134"/>
          <p:cNvCxnSpPr/>
          <p:nvPr/>
        </p:nvCxnSpPr>
        <p:spPr>
          <a:xfrm rot="10800000">
            <a:off x="3144075" y="4542804"/>
            <a:ext cx="3170400" cy="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1631" name="Google Shape;1631;p134"/>
          <p:cNvSpPr/>
          <p:nvPr/>
        </p:nvSpPr>
        <p:spPr>
          <a:xfrm>
            <a:off x="3687787" y="3950646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2" name="Google Shape;1632;p134"/>
          <p:cNvSpPr/>
          <p:nvPr/>
        </p:nvSpPr>
        <p:spPr>
          <a:xfrm>
            <a:off x="3814477" y="3441445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3" name="Google Shape;1633;p134"/>
          <p:cNvSpPr/>
          <p:nvPr/>
        </p:nvSpPr>
        <p:spPr>
          <a:xfrm>
            <a:off x="4248837" y="3400773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4" name="Google Shape;1634;p134"/>
          <p:cNvSpPr/>
          <p:nvPr/>
        </p:nvSpPr>
        <p:spPr>
          <a:xfrm>
            <a:off x="4508698" y="3021169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5" name="Google Shape;1635;p134"/>
          <p:cNvSpPr/>
          <p:nvPr/>
        </p:nvSpPr>
        <p:spPr>
          <a:xfrm>
            <a:off x="4611539" y="3344155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6" name="Google Shape;1636;p134"/>
          <p:cNvSpPr/>
          <p:nvPr/>
        </p:nvSpPr>
        <p:spPr>
          <a:xfrm>
            <a:off x="4831400" y="2914848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7" name="Google Shape;1637;p134"/>
          <p:cNvSpPr/>
          <p:nvPr/>
        </p:nvSpPr>
        <p:spPr>
          <a:xfrm>
            <a:off x="5253165" y="2869980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8" name="Google Shape;1638;p134"/>
          <p:cNvSpPr/>
          <p:nvPr/>
        </p:nvSpPr>
        <p:spPr>
          <a:xfrm>
            <a:off x="4976972" y="3201408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9" name="Google Shape;1639;p134"/>
          <p:cNvSpPr/>
          <p:nvPr/>
        </p:nvSpPr>
        <p:spPr>
          <a:xfrm>
            <a:off x="4141612" y="3021273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0" name="Google Shape;1640;p134"/>
          <p:cNvSpPr/>
          <p:nvPr/>
        </p:nvSpPr>
        <p:spPr>
          <a:xfrm>
            <a:off x="4014988" y="3732943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1" name="Google Shape;1641;p134"/>
          <p:cNvSpPr/>
          <p:nvPr/>
        </p:nvSpPr>
        <p:spPr>
          <a:xfrm>
            <a:off x="3352554" y="4045932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2" name="Google Shape;1642;p134"/>
          <p:cNvSpPr txBox="1"/>
          <p:nvPr/>
        </p:nvSpPr>
        <p:spPr>
          <a:xfrm>
            <a:off x="2481200" y="3201404"/>
            <a:ext cx="694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Y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643" name="Google Shape;1643;p134"/>
          <p:cNvSpPr txBox="1"/>
          <p:nvPr/>
        </p:nvSpPr>
        <p:spPr>
          <a:xfrm>
            <a:off x="4448247" y="4579674"/>
            <a:ext cx="694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X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644" name="Google Shape;1644;p134"/>
          <p:cNvSpPr/>
          <p:nvPr/>
        </p:nvSpPr>
        <p:spPr>
          <a:xfrm>
            <a:off x="4611562" y="2698198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45" name="Google Shape;1645;p134"/>
          <p:cNvCxnSpPr/>
          <p:nvPr/>
        </p:nvCxnSpPr>
        <p:spPr>
          <a:xfrm flipH="1" rot="10800000">
            <a:off x="3159250" y="2276875"/>
            <a:ext cx="2025300" cy="2267700"/>
          </a:xfrm>
          <a:prstGeom prst="straightConnector1">
            <a:avLst/>
          </a:prstGeom>
          <a:noFill/>
          <a:ln cap="flat" cmpd="sng" w="28575">
            <a:solidFill>
              <a:srgbClr val="E0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46" name="Google Shape;1646;p134"/>
          <p:cNvCxnSpPr/>
          <p:nvPr/>
        </p:nvCxnSpPr>
        <p:spPr>
          <a:xfrm>
            <a:off x="3831150" y="4448550"/>
            <a:ext cx="617100" cy="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oval"/>
            <a:tailEnd len="med" w="med" type="triangle"/>
          </a:ln>
        </p:spPr>
      </p:cxnSp>
      <p:cxnSp>
        <p:nvCxnSpPr>
          <p:cNvPr id="1647" name="Google Shape;1647;p134"/>
          <p:cNvCxnSpPr/>
          <p:nvPr/>
        </p:nvCxnSpPr>
        <p:spPr>
          <a:xfrm rot="10800000">
            <a:off x="3877775" y="3714775"/>
            <a:ext cx="0" cy="681300"/>
          </a:xfrm>
          <a:prstGeom prst="straightConnector1">
            <a:avLst/>
          </a:prstGeom>
          <a:noFill/>
          <a:ln cap="flat" cmpd="sng" w="19050">
            <a:solidFill>
              <a:srgbClr val="93C47D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648" name="Google Shape;1648;p134"/>
          <p:cNvCxnSpPr/>
          <p:nvPr/>
        </p:nvCxnSpPr>
        <p:spPr>
          <a:xfrm>
            <a:off x="3159250" y="3762750"/>
            <a:ext cx="708600" cy="0"/>
          </a:xfrm>
          <a:prstGeom prst="straightConnector1">
            <a:avLst/>
          </a:prstGeom>
          <a:noFill/>
          <a:ln cap="flat" cmpd="sng" w="19050">
            <a:solidFill>
              <a:srgbClr val="93C47D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649" name="Google Shape;1649;p134"/>
          <p:cNvCxnSpPr/>
          <p:nvPr/>
        </p:nvCxnSpPr>
        <p:spPr>
          <a:xfrm rot="10800000">
            <a:off x="4412038" y="3172950"/>
            <a:ext cx="600" cy="1275600"/>
          </a:xfrm>
          <a:prstGeom prst="straightConnector1">
            <a:avLst/>
          </a:prstGeom>
          <a:noFill/>
          <a:ln cap="flat" cmpd="sng" w="19050">
            <a:solidFill>
              <a:srgbClr val="93C47D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650" name="Google Shape;1650;p134"/>
          <p:cNvCxnSpPr/>
          <p:nvPr/>
        </p:nvCxnSpPr>
        <p:spPr>
          <a:xfrm>
            <a:off x="3159250" y="3182310"/>
            <a:ext cx="1225200" cy="4500"/>
          </a:xfrm>
          <a:prstGeom prst="straightConnector1">
            <a:avLst/>
          </a:prstGeom>
          <a:noFill/>
          <a:ln cap="flat" cmpd="sng" w="19050">
            <a:solidFill>
              <a:srgbClr val="93C47D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651" name="Google Shape;1651;p134"/>
          <p:cNvCxnSpPr/>
          <p:nvPr/>
        </p:nvCxnSpPr>
        <p:spPr>
          <a:xfrm flipH="1" rot="10800000">
            <a:off x="3214325" y="3173825"/>
            <a:ext cx="4500" cy="5805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oval"/>
            <a:tailEnd len="med" w="med" type="triangle"/>
          </a:ln>
        </p:spPr>
      </p:cxn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5" name="Shape 1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6" name="Google Shape;1656;p13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Ridge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657" name="Google Shape;1657;p13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658" name="Google Shape;1658;p13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659" name="Google Shape;1659;p135"/>
          <p:cNvSpPr txBox="1"/>
          <p:nvPr>
            <p:ph idx="1" type="body"/>
          </p:nvPr>
        </p:nvSpPr>
        <p:spPr>
          <a:xfrm>
            <a:off x="311700" y="1152475"/>
            <a:ext cx="8684100" cy="22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Compare to a more generalized model that used Ridge Regression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b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660" name="Google Shape;1660;p135"/>
          <p:cNvCxnSpPr/>
          <p:nvPr/>
        </p:nvCxnSpPr>
        <p:spPr>
          <a:xfrm>
            <a:off x="3144010" y="2466775"/>
            <a:ext cx="0" cy="207600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661" name="Google Shape;1661;p135"/>
          <p:cNvCxnSpPr/>
          <p:nvPr/>
        </p:nvCxnSpPr>
        <p:spPr>
          <a:xfrm rot="10800000">
            <a:off x="3144075" y="4542804"/>
            <a:ext cx="3170400" cy="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1662" name="Google Shape;1662;p135"/>
          <p:cNvSpPr/>
          <p:nvPr/>
        </p:nvSpPr>
        <p:spPr>
          <a:xfrm>
            <a:off x="3687787" y="3950646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3" name="Google Shape;1663;p135"/>
          <p:cNvSpPr/>
          <p:nvPr/>
        </p:nvSpPr>
        <p:spPr>
          <a:xfrm>
            <a:off x="3814477" y="3441445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4" name="Google Shape;1664;p135"/>
          <p:cNvSpPr/>
          <p:nvPr/>
        </p:nvSpPr>
        <p:spPr>
          <a:xfrm>
            <a:off x="4248837" y="3400773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5" name="Google Shape;1665;p135"/>
          <p:cNvSpPr/>
          <p:nvPr/>
        </p:nvSpPr>
        <p:spPr>
          <a:xfrm>
            <a:off x="4508698" y="3021169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6" name="Google Shape;1666;p135"/>
          <p:cNvSpPr/>
          <p:nvPr/>
        </p:nvSpPr>
        <p:spPr>
          <a:xfrm>
            <a:off x="4611539" y="3344155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7" name="Google Shape;1667;p135"/>
          <p:cNvSpPr/>
          <p:nvPr/>
        </p:nvSpPr>
        <p:spPr>
          <a:xfrm>
            <a:off x="4831400" y="2914848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8" name="Google Shape;1668;p135"/>
          <p:cNvSpPr/>
          <p:nvPr/>
        </p:nvSpPr>
        <p:spPr>
          <a:xfrm>
            <a:off x="5253165" y="2869980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9" name="Google Shape;1669;p135"/>
          <p:cNvSpPr/>
          <p:nvPr/>
        </p:nvSpPr>
        <p:spPr>
          <a:xfrm>
            <a:off x="4976972" y="3201408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0" name="Google Shape;1670;p135"/>
          <p:cNvSpPr/>
          <p:nvPr/>
        </p:nvSpPr>
        <p:spPr>
          <a:xfrm>
            <a:off x="4141612" y="3021273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1" name="Google Shape;1671;p135"/>
          <p:cNvSpPr/>
          <p:nvPr/>
        </p:nvSpPr>
        <p:spPr>
          <a:xfrm>
            <a:off x="4014988" y="3732943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2" name="Google Shape;1672;p135"/>
          <p:cNvSpPr/>
          <p:nvPr/>
        </p:nvSpPr>
        <p:spPr>
          <a:xfrm>
            <a:off x="3352554" y="4045932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3" name="Google Shape;1673;p135"/>
          <p:cNvSpPr txBox="1"/>
          <p:nvPr/>
        </p:nvSpPr>
        <p:spPr>
          <a:xfrm>
            <a:off x="2481200" y="3201404"/>
            <a:ext cx="694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Y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674" name="Google Shape;1674;p135"/>
          <p:cNvSpPr txBox="1"/>
          <p:nvPr/>
        </p:nvSpPr>
        <p:spPr>
          <a:xfrm>
            <a:off x="4448247" y="4579674"/>
            <a:ext cx="694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X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675" name="Google Shape;1675;p135"/>
          <p:cNvSpPr/>
          <p:nvPr/>
        </p:nvSpPr>
        <p:spPr>
          <a:xfrm>
            <a:off x="4611562" y="2698198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76" name="Google Shape;1676;p135"/>
          <p:cNvCxnSpPr/>
          <p:nvPr/>
        </p:nvCxnSpPr>
        <p:spPr>
          <a:xfrm flipH="1" rot="10800000">
            <a:off x="3159250" y="2276875"/>
            <a:ext cx="2025300" cy="2267700"/>
          </a:xfrm>
          <a:prstGeom prst="straightConnector1">
            <a:avLst/>
          </a:prstGeom>
          <a:noFill/>
          <a:ln cap="flat" cmpd="sng" w="28575">
            <a:solidFill>
              <a:srgbClr val="E0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77" name="Google Shape;1677;p135"/>
          <p:cNvCxnSpPr/>
          <p:nvPr/>
        </p:nvCxnSpPr>
        <p:spPr>
          <a:xfrm>
            <a:off x="3831150" y="4448550"/>
            <a:ext cx="617100" cy="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oval"/>
            <a:tailEnd len="med" w="med" type="triangle"/>
          </a:ln>
        </p:spPr>
      </p:cxnSp>
      <p:cxnSp>
        <p:nvCxnSpPr>
          <p:cNvPr id="1678" name="Google Shape;1678;p135"/>
          <p:cNvCxnSpPr/>
          <p:nvPr/>
        </p:nvCxnSpPr>
        <p:spPr>
          <a:xfrm rot="10800000">
            <a:off x="3877775" y="3714775"/>
            <a:ext cx="0" cy="681300"/>
          </a:xfrm>
          <a:prstGeom prst="straightConnector1">
            <a:avLst/>
          </a:prstGeom>
          <a:noFill/>
          <a:ln cap="flat" cmpd="sng" w="19050">
            <a:solidFill>
              <a:srgbClr val="93C47D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679" name="Google Shape;1679;p135"/>
          <p:cNvCxnSpPr/>
          <p:nvPr/>
        </p:nvCxnSpPr>
        <p:spPr>
          <a:xfrm>
            <a:off x="3159250" y="3762750"/>
            <a:ext cx="708600" cy="0"/>
          </a:xfrm>
          <a:prstGeom prst="straightConnector1">
            <a:avLst/>
          </a:prstGeom>
          <a:noFill/>
          <a:ln cap="flat" cmpd="sng" w="19050">
            <a:solidFill>
              <a:srgbClr val="93C47D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680" name="Google Shape;1680;p135"/>
          <p:cNvCxnSpPr/>
          <p:nvPr/>
        </p:nvCxnSpPr>
        <p:spPr>
          <a:xfrm rot="10800000">
            <a:off x="4412038" y="3172950"/>
            <a:ext cx="600" cy="1275600"/>
          </a:xfrm>
          <a:prstGeom prst="straightConnector1">
            <a:avLst/>
          </a:prstGeom>
          <a:noFill/>
          <a:ln cap="flat" cmpd="sng" w="19050">
            <a:solidFill>
              <a:srgbClr val="93C47D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681" name="Google Shape;1681;p135"/>
          <p:cNvCxnSpPr/>
          <p:nvPr/>
        </p:nvCxnSpPr>
        <p:spPr>
          <a:xfrm>
            <a:off x="3159250" y="3182310"/>
            <a:ext cx="1225200" cy="4500"/>
          </a:xfrm>
          <a:prstGeom prst="straightConnector1">
            <a:avLst/>
          </a:prstGeom>
          <a:noFill/>
          <a:ln cap="flat" cmpd="sng" w="19050">
            <a:solidFill>
              <a:srgbClr val="93C47D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682" name="Google Shape;1682;p135"/>
          <p:cNvCxnSpPr/>
          <p:nvPr/>
        </p:nvCxnSpPr>
        <p:spPr>
          <a:xfrm flipH="1" rot="10800000">
            <a:off x="3214325" y="3173825"/>
            <a:ext cx="4500" cy="5805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oval"/>
            <a:tailEnd len="med" w="med" type="triangle"/>
          </a:ln>
        </p:spPr>
      </p:cxnSp>
      <p:cxnSp>
        <p:nvCxnSpPr>
          <p:cNvPr id="1683" name="Google Shape;1683;p135"/>
          <p:cNvCxnSpPr/>
          <p:nvPr/>
        </p:nvCxnSpPr>
        <p:spPr>
          <a:xfrm flipH="1" rot="10800000">
            <a:off x="3154675" y="2683675"/>
            <a:ext cx="2363700" cy="1728300"/>
          </a:xfrm>
          <a:prstGeom prst="straightConnector1">
            <a:avLst/>
          </a:prstGeom>
          <a:noFill/>
          <a:ln cap="flat" cmpd="sng" w="28575">
            <a:solidFill>
              <a:srgbClr val="76A5A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7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13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Ridge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689" name="Google Shape;1689;p13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690" name="Google Shape;1690;p13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691" name="Google Shape;1691;p136"/>
          <p:cNvSpPr txBox="1"/>
          <p:nvPr>
            <p:ph idx="1" type="body"/>
          </p:nvPr>
        </p:nvSpPr>
        <p:spPr>
          <a:xfrm>
            <a:off x="311700" y="1152475"/>
            <a:ext cx="8684100" cy="22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Same feature change does not produce as much y response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b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692" name="Google Shape;1692;p136"/>
          <p:cNvCxnSpPr/>
          <p:nvPr/>
        </p:nvCxnSpPr>
        <p:spPr>
          <a:xfrm>
            <a:off x="3144010" y="2466775"/>
            <a:ext cx="0" cy="207600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693" name="Google Shape;1693;p136"/>
          <p:cNvCxnSpPr/>
          <p:nvPr/>
        </p:nvCxnSpPr>
        <p:spPr>
          <a:xfrm rot="10800000">
            <a:off x="3144075" y="4542804"/>
            <a:ext cx="3170400" cy="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1694" name="Google Shape;1694;p136"/>
          <p:cNvSpPr/>
          <p:nvPr/>
        </p:nvSpPr>
        <p:spPr>
          <a:xfrm>
            <a:off x="3687787" y="3950646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5" name="Google Shape;1695;p136"/>
          <p:cNvSpPr/>
          <p:nvPr/>
        </p:nvSpPr>
        <p:spPr>
          <a:xfrm>
            <a:off x="3814477" y="3441445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6" name="Google Shape;1696;p136"/>
          <p:cNvSpPr/>
          <p:nvPr/>
        </p:nvSpPr>
        <p:spPr>
          <a:xfrm>
            <a:off x="4248837" y="3400773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7" name="Google Shape;1697;p136"/>
          <p:cNvSpPr/>
          <p:nvPr/>
        </p:nvSpPr>
        <p:spPr>
          <a:xfrm>
            <a:off x="4508698" y="3021169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8" name="Google Shape;1698;p136"/>
          <p:cNvSpPr/>
          <p:nvPr/>
        </p:nvSpPr>
        <p:spPr>
          <a:xfrm>
            <a:off x="4611539" y="3344155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9" name="Google Shape;1699;p136"/>
          <p:cNvSpPr/>
          <p:nvPr/>
        </p:nvSpPr>
        <p:spPr>
          <a:xfrm>
            <a:off x="4831400" y="2914848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0" name="Google Shape;1700;p136"/>
          <p:cNvSpPr/>
          <p:nvPr/>
        </p:nvSpPr>
        <p:spPr>
          <a:xfrm>
            <a:off x="5253165" y="2869980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1" name="Google Shape;1701;p136"/>
          <p:cNvSpPr/>
          <p:nvPr/>
        </p:nvSpPr>
        <p:spPr>
          <a:xfrm>
            <a:off x="4976972" y="3201408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2" name="Google Shape;1702;p136"/>
          <p:cNvSpPr/>
          <p:nvPr/>
        </p:nvSpPr>
        <p:spPr>
          <a:xfrm>
            <a:off x="4141612" y="3021273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3" name="Google Shape;1703;p136"/>
          <p:cNvSpPr/>
          <p:nvPr/>
        </p:nvSpPr>
        <p:spPr>
          <a:xfrm>
            <a:off x="4014988" y="3732943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4" name="Google Shape;1704;p136"/>
          <p:cNvSpPr/>
          <p:nvPr/>
        </p:nvSpPr>
        <p:spPr>
          <a:xfrm>
            <a:off x="3352554" y="4045932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5" name="Google Shape;1705;p136"/>
          <p:cNvSpPr txBox="1"/>
          <p:nvPr/>
        </p:nvSpPr>
        <p:spPr>
          <a:xfrm>
            <a:off x="2481200" y="3201404"/>
            <a:ext cx="694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Y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706" name="Google Shape;1706;p136"/>
          <p:cNvSpPr txBox="1"/>
          <p:nvPr/>
        </p:nvSpPr>
        <p:spPr>
          <a:xfrm>
            <a:off x="4448247" y="4579674"/>
            <a:ext cx="694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X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707" name="Google Shape;1707;p136"/>
          <p:cNvSpPr/>
          <p:nvPr/>
        </p:nvSpPr>
        <p:spPr>
          <a:xfrm>
            <a:off x="4611562" y="2698198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708" name="Google Shape;1708;p136"/>
          <p:cNvCxnSpPr/>
          <p:nvPr/>
        </p:nvCxnSpPr>
        <p:spPr>
          <a:xfrm flipH="1" rot="10800000">
            <a:off x="3159250" y="2276875"/>
            <a:ext cx="2025300" cy="2267700"/>
          </a:xfrm>
          <a:prstGeom prst="straightConnector1">
            <a:avLst/>
          </a:prstGeom>
          <a:noFill/>
          <a:ln cap="flat" cmpd="sng" w="28575">
            <a:solidFill>
              <a:srgbClr val="E0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09" name="Google Shape;1709;p136"/>
          <p:cNvCxnSpPr/>
          <p:nvPr/>
        </p:nvCxnSpPr>
        <p:spPr>
          <a:xfrm>
            <a:off x="3831150" y="4448550"/>
            <a:ext cx="617100" cy="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oval"/>
            <a:tailEnd len="med" w="med" type="triangle"/>
          </a:ln>
        </p:spPr>
      </p:cxnSp>
      <p:cxnSp>
        <p:nvCxnSpPr>
          <p:cNvPr id="1710" name="Google Shape;1710;p136"/>
          <p:cNvCxnSpPr/>
          <p:nvPr/>
        </p:nvCxnSpPr>
        <p:spPr>
          <a:xfrm rot="10800000">
            <a:off x="3877775" y="3714775"/>
            <a:ext cx="0" cy="681300"/>
          </a:xfrm>
          <a:prstGeom prst="straightConnector1">
            <a:avLst/>
          </a:prstGeom>
          <a:noFill/>
          <a:ln cap="flat" cmpd="sng" w="19050">
            <a:solidFill>
              <a:srgbClr val="93C47D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711" name="Google Shape;1711;p136"/>
          <p:cNvCxnSpPr/>
          <p:nvPr/>
        </p:nvCxnSpPr>
        <p:spPr>
          <a:xfrm>
            <a:off x="3159250" y="3762750"/>
            <a:ext cx="708600" cy="0"/>
          </a:xfrm>
          <a:prstGeom prst="straightConnector1">
            <a:avLst/>
          </a:prstGeom>
          <a:noFill/>
          <a:ln cap="flat" cmpd="sng" w="19050">
            <a:solidFill>
              <a:srgbClr val="93C47D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712" name="Google Shape;1712;p136"/>
          <p:cNvCxnSpPr/>
          <p:nvPr/>
        </p:nvCxnSpPr>
        <p:spPr>
          <a:xfrm rot="10800000">
            <a:off x="4412638" y="3534150"/>
            <a:ext cx="0" cy="914400"/>
          </a:xfrm>
          <a:prstGeom prst="straightConnector1">
            <a:avLst/>
          </a:prstGeom>
          <a:noFill/>
          <a:ln cap="flat" cmpd="sng" w="19050">
            <a:solidFill>
              <a:srgbClr val="93C47D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713" name="Google Shape;1713;p136"/>
          <p:cNvCxnSpPr/>
          <p:nvPr/>
        </p:nvCxnSpPr>
        <p:spPr>
          <a:xfrm rot="10800000">
            <a:off x="3214025" y="3534125"/>
            <a:ext cx="300" cy="2202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oval"/>
            <a:tailEnd len="med" w="med" type="triangle"/>
          </a:ln>
        </p:spPr>
      </p:cxnSp>
      <p:cxnSp>
        <p:nvCxnSpPr>
          <p:cNvPr id="1714" name="Google Shape;1714;p136"/>
          <p:cNvCxnSpPr/>
          <p:nvPr/>
        </p:nvCxnSpPr>
        <p:spPr>
          <a:xfrm flipH="1" rot="10800000">
            <a:off x="3154675" y="2683675"/>
            <a:ext cx="2363700" cy="1728300"/>
          </a:xfrm>
          <a:prstGeom prst="straightConnector1">
            <a:avLst/>
          </a:prstGeom>
          <a:noFill/>
          <a:ln cap="flat" cmpd="sng" w="28575">
            <a:solidFill>
              <a:srgbClr val="76A5A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15" name="Google Shape;1715;p136"/>
          <p:cNvCxnSpPr/>
          <p:nvPr/>
        </p:nvCxnSpPr>
        <p:spPr>
          <a:xfrm>
            <a:off x="3173097" y="3534033"/>
            <a:ext cx="1270800" cy="0"/>
          </a:xfrm>
          <a:prstGeom prst="straightConnector1">
            <a:avLst/>
          </a:prstGeom>
          <a:noFill/>
          <a:ln cap="flat" cmpd="sng" w="19050">
            <a:solidFill>
              <a:srgbClr val="93C47D"/>
            </a:solidFill>
            <a:prstDash val="dash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13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Ridge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721" name="Google Shape;1721;p13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722" name="Google Shape;1722;p13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23" name="Google Shape;1723;p137"/>
          <p:cNvCxnSpPr/>
          <p:nvPr/>
        </p:nvCxnSpPr>
        <p:spPr>
          <a:xfrm>
            <a:off x="3144010" y="2466775"/>
            <a:ext cx="0" cy="207600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724" name="Google Shape;1724;p137"/>
          <p:cNvCxnSpPr/>
          <p:nvPr/>
        </p:nvCxnSpPr>
        <p:spPr>
          <a:xfrm rot="10800000">
            <a:off x="3144075" y="4542804"/>
            <a:ext cx="3170400" cy="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1725" name="Google Shape;1725;p137"/>
          <p:cNvSpPr/>
          <p:nvPr/>
        </p:nvSpPr>
        <p:spPr>
          <a:xfrm>
            <a:off x="3687787" y="3950646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6" name="Google Shape;1726;p137"/>
          <p:cNvSpPr/>
          <p:nvPr/>
        </p:nvSpPr>
        <p:spPr>
          <a:xfrm>
            <a:off x="3814477" y="3441445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7" name="Google Shape;1727;p137"/>
          <p:cNvSpPr/>
          <p:nvPr/>
        </p:nvSpPr>
        <p:spPr>
          <a:xfrm>
            <a:off x="4248837" y="3400773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8" name="Google Shape;1728;p137"/>
          <p:cNvSpPr/>
          <p:nvPr/>
        </p:nvSpPr>
        <p:spPr>
          <a:xfrm>
            <a:off x="4508698" y="3021169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9" name="Google Shape;1729;p137"/>
          <p:cNvSpPr/>
          <p:nvPr/>
        </p:nvSpPr>
        <p:spPr>
          <a:xfrm>
            <a:off x="4611539" y="3344155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0" name="Google Shape;1730;p137"/>
          <p:cNvSpPr/>
          <p:nvPr/>
        </p:nvSpPr>
        <p:spPr>
          <a:xfrm>
            <a:off x="4831400" y="2914848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1" name="Google Shape;1731;p137"/>
          <p:cNvSpPr/>
          <p:nvPr/>
        </p:nvSpPr>
        <p:spPr>
          <a:xfrm>
            <a:off x="5253165" y="2869980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2" name="Google Shape;1732;p137"/>
          <p:cNvSpPr/>
          <p:nvPr/>
        </p:nvSpPr>
        <p:spPr>
          <a:xfrm>
            <a:off x="4976972" y="3201408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3" name="Google Shape;1733;p137"/>
          <p:cNvSpPr/>
          <p:nvPr/>
        </p:nvSpPr>
        <p:spPr>
          <a:xfrm>
            <a:off x="4141612" y="3021273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4" name="Google Shape;1734;p137"/>
          <p:cNvSpPr/>
          <p:nvPr/>
        </p:nvSpPr>
        <p:spPr>
          <a:xfrm>
            <a:off x="4014988" y="3732943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5" name="Google Shape;1735;p137"/>
          <p:cNvSpPr/>
          <p:nvPr/>
        </p:nvSpPr>
        <p:spPr>
          <a:xfrm>
            <a:off x="3352554" y="4045932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6" name="Google Shape;1736;p137"/>
          <p:cNvSpPr txBox="1"/>
          <p:nvPr/>
        </p:nvSpPr>
        <p:spPr>
          <a:xfrm>
            <a:off x="2481200" y="3201404"/>
            <a:ext cx="694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Y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737" name="Google Shape;1737;p137"/>
          <p:cNvSpPr txBox="1"/>
          <p:nvPr/>
        </p:nvSpPr>
        <p:spPr>
          <a:xfrm>
            <a:off x="4448247" y="4579674"/>
            <a:ext cx="694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X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738" name="Google Shape;1738;p137"/>
          <p:cNvSpPr/>
          <p:nvPr/>
        </p:nvSpPr>
        <p:spPr>
          <a:xfrm>
            <a:off x="4611562" y="2698198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739" name="Google Shape;1739;p137"/>
          <p:cNvCxnSpPr/>
          <p:nvPr/>
        </p:nvCxnSpPr>
        <p:spPr>
          <a:xfrm flipH="1" rot="10800000">
            <a:off x="3159250" y="2276875"/>
            <a:ext cx="2025300" cy="2267700"/>
          </a:xfrm>
          <a:prstGeom prst="straightConnector1">
            <a:avLst/>
          </a:prstGeom>
          <a:noFill/>
          <a:ln cap="flat" cmpd="sng" w="28575">
            <a:solidFill>
              <a:srgbClr val="E0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40" name="Google Shape;1740;p137"/>
          <p:cNvCxnSpPr/>
          <p:nvPr/>
        </p:nvCxnSpPr>
        <p:spPr>
          <a:xfrm>
            <a:off x="3831150" y="4448550"/>
            <a:ext cx="617100" cy="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oval"/>
            <a:tailEnd len="med" w="med" type="triangle"/>
          </a:ln>
        </p:spPr>
      </p:cxnSp>
      <p:cxnSp>
        <p:nvCxnSpPr>
          <p:cNvPr id="1741" name="Google Shape;1741;p137"/>
          <p:cNvCxnSpPr/>
          <p:nvPr/>
        </p:nvCxnSpPr>
        <p:spPr>
          <a:xfrm rot="10800000">
            <a:off x="3877775" y="3714775"/>
            <a:ext cx="0" cy="681300"/>
          </a:xfrm>
          <a:prstGeom prst="straightConnector1">
            <a:avLst/>
          </a:prstGeom>
          <a:noFill/>
          <a:ln cap="flat" cmpd="sng" w="19050">
            <a:solidFill>
              <a:srgbClr val="93C47D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742" name="Google Shape;1742;p137"/>
          <p:cNvCxnSpPr/>
          <p:nvPr/>
        </p:nvCxnSpPr>
        <p:spPr>
          <a:xfrm>
            <a:off x="3159250" y="3762750"/>
            <a:ext cx="708600" cy="0"/>
          </a:xfrm>
          <a:prstGeom prst="straightConnector1">
            <a:avLst/>
          </a:prstGeom>
          <a:noFill/>
          <a:ln cap="flat" cmpd="sng" w="19050">
            <a:solidFill>
              <a:srgbClr val="93C47D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743" name="Google Shape;1743;p137"/>
          <p:cNvCxnSpPr/>
          <p:nvPr/>
        </p:nvCxnSpPr>
        <p:spPr>
          <a:xfrm rot="10800000">
            <a:off x="4412638" y="3534150"/>
            <a:ext cx="0" cy="914400"/>
          </a:xfrm>
          <a:prstGeom prst="straightConnector1">
            <a:avLst/>
          </a:prstGeom>
          <a:noFill/>
          <a:ln cap="flat" cmpd="sng" w="19050">
            <a:solidFill>
              <a:srgbClr val="93C47D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744" name="Google Shape;1744;p137"/>
          <p:cNvCxnSpPr/>
          <p:nvPr/>
        </p:nvCxnSpPr>
        <p:spPr>
          <a:xfrm rot="10800000">
            <a:off x="3214025" y="3534125"/>
            <a:ext cx="300" cy="2202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oval"/>
            <a:tailEnd len="med" w="med" type="triangle"/>
          </a:ln>
        </p:spPr>
      </p:cxnSp>
      <p:cxnSp>
        <p:nvCxnSpPr>
          <p:cNvPr id="1745" name="Google Shape;1745;p137"/>
          <p:cNvCxnSpPr/>
          <p:nvPr/>
        </p:nvCxnSpPr>
        <p:spPr>
          <a:xfrm flipH="1" rot="10800000">
            <a:off x="3154675" y="2683675"/>
            <a:ext cx="2363700" cy="1728300"/>
          </a:xfrm>
          <a:prstGeom prst="straightConnector1">
            <a:avLst/>
          </a:prstGeom>
          <a:noFill/>
          <a:ln cap="flat" cmpd="sng" w="28575">
            <a:solidFill>
              <a:srgbClr val="76A5A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46" name="Google Shape;1746;p137"/>
          <p:cNvCxnSpPr/>
          <p:nvPr/>
        </p:nvCxnSpPr>
        <p:spPr>
          <a:xfrm>
            <a:off x="3173097" y="3534033"/>
            <a:ext cx="1270800" cy="0"/>
          </a:xfrm>
          <a:prstGeom prst="straightConnector1">
            <a:avLst/>
          </a:prstGeom>
          <a:noFill/>
          <a:ln cap="flat" cmpd="sng" w="19050">
            <a:solidFill>
              <a:srgbClr val="93C47D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1747" name="Google Shape;1747;p137"/>
          <p:cNvPicPr preferRelativeResize="0"/>
          <p:nvPr/>
        </p:nvPicPr>
        <p:blipFill rotWithShape="1">
          <a:blip r:embed="rId4">
            <a:alphaModFix/>
          </a:blip>
          <a:srcRect b="0" l="53686" r="31431" t="-1615"/>
          <a:stretch/>
        </p:blipFill>
        <p:spPr>
          <a:xfrm>
            <a:off x="7242050" y="1976550"/>
            <a:ext cx="1166209" cy="1557600"/>
          </a:xfrm>
          <a:prstGeom prst="rect">
            <a:avLst/>
          </a:prstGeom>
          <a:noFill/>
          <a:ln>
            <a:noFill/>
          </a:ln>
        </p:spPr>
      </p:pic>
      <p:sp>
        <p:nvSpPr>
          <p:cNvPr id="1748" name="Google Shape;1748;p137"/>
          <p:cNvSpPr txBox="1"/>
          <p:nvPr>
            <p:ph idx="1" type="body"/>
          </p:nvPr>
        </p:nvSpPr>
        <p:spPr>
          <a:xfrm>
            <a:off x="311700" y="1152475"/>
            <a:ext cx="8684100" cy="22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Trying to minimize a squared Beta term leads us to punish larger coefficients.</a:t>
            </a:r>
            <a:endParaRPr b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2" name="Shape 1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3" name="Google Shape;1753;p13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Ridge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754" name="Google Shape;1754;p13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755" name="Google Shape;1755;p13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756" name="Google Shape;1756;p138"/>
          <p:cNvSpPr txBox="1"/>
          <p:nvPr>
            <p:ph idx="1" type="body"/>
          </p:nvPr>
        </p:nvSpPr>
        <p:spPr>
          <a:xfrm>
            <a:off x="311700" y="1152475"/>
            <a:ext cx="8684100" cy="22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In the case of a single feature, a larger Beta means a steeper sloped line.</a:t>
            </a:r>
            <a:endParaRPr b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757" name="Google Shape;1757;p138"/>
          <p:cNvCxnSpPr/>
          <p:nvPr/>
        </p:nvCxnSpPr>
        <p:spPr>
          <a:xfrm>
            <a:off x="3144010" y="2466775"/>
            <a:ext cx="0" cy="207600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758" name="Google Shape;1758;p138"/>
          <p:cNvCxnSpPr/>
          <p:nvPr/>
        </p:nvCxnSpPr>
        <p:spPr>
          <a:xfrm rot="10800000">
            <a:off x="3144075" y="4542804"/>
            <a:ext cx="3170400" cy="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1759" name="Google Shape;1759;p138"/>
          <p:cNvSpPr/>
          <p:nvPr/>
        </p:nvSpPr>
        <p:spPr>
          <a:xfrm>
            <a:off x="3687787" y="3950646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0" name="Google Shape;1760;p138"/>
          <p:cNvSpPr/>
          <p:nvPr/>
        </p:nvSpPr>
        <p:spPr>
          <a:xfrm>
            <a:off x="3814477" y="3441445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1" name="Google Shape;1761;p138"/>
          <p:cNvSpPr/>
          <p:nvPr/>
        </p:nvSpPr>
        <p:spPr>
          <a:xfrm>
            <a:off x="4248837" y="3400773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2" name="Google Shape;1762;p138"/>
          <p:cNvSpPr/>
          <p:nvPr/>
        </p:nvSpPr>
        <p:spPr>
          <a:xfrm>
            <a:off x="4508698" y="3021169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3" name="Google Shape;1763;p138"/>
          <p:cNvSpPr/>
          <p:nvPr/>
        </p:nvSpPr>
        <p:spPr>
          <a:xfrm>
            <a:off x="4611539" y="3344155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4" name="Google Shape;1764;p138"/>
          <p:cNvSpPr/>
          <p:nvPr/>
        </p:nvSpPr>
        <p:spPr>
          <a:xfrm>
            <a:off x="4831400" y="2914848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5" name="Google Shape;1765;p138"/>
          <p:cNvSpPr/>
          <p:nvPr/>
        </p:nvSpPr>
        <p:spPr>
          <a:xfrm>
            <a:off x="5253165" y="2869980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6" name="Google Shape;1766;p138"/>
          <p:cNvSpPr/>
          <p:nvPr/>
        </p:nvSpPr>
        <p:spPr>
          <a:xfrm>
            <a:off x="4976972" y="3201408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7" name="Google Shape;1767;p138"/>
          <p:cNvSpPr/>
          <p:nvPr/>
        </p:nvSpPr>
        <p:spPr>
          <a:xfrm>
            <a:off x="4141612" y="3021273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8" name="Google Shape;1768;p138"/>
          <p:cNvSpPr/>
          <p:nvPr/>
        </p:nvSpPr>
        <p:spPr>
          <a:xfrm>
            <a:off x="4014988" y="3732943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9" name="Google Shape;1769;p138"/>
          <p:cNvSpPr/>
          <p:nvPr/>
        </p:nvSpPr>
        <p:spPr>
          <a:xfrm>
            <a:off x="3352554" y="4045932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0" name="Google Shape;1770;p138"/>
          <p:cNvSpPr txBox="1"/>
          <p:nvPr/>
        </p:nvSpPr>
        <p:spPr>
          <a:xfrm>
            <a:off x="2481200" y="3201404"/>
            <a:ext cx="694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Y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771" name="Google Shape;1771;p138"/>
          <p:cNvSpPr txBox="1"/>
          <p:nvPr/>
        </p:nvSpPr>
        <p:spPr>
          <a:xfrm>
            <a:off x="4448247" y="4579674"/>
            <a:ext cx="694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X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772" name="Google Shape;1772;p138"/>
          <p:cNvSpPr/>
          <p:nvPr/>
        </p:nvSpPr>
        <p:spPr>
          <a:xfrm>
            <a:off x="4611562" y="2698198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773" name="Google Shape;1773;p138"/>
          <p:cNvCxnSpPr/>
          <p:nvPr/>
        </p:nvCxnSpPr>
        <p:spPr>
          <a:xfrm flipH="1" rot="10800000">
            <a:off x="3159250" y="2276875"/>
            <a:ext cx="2025300" cy="2267700"/>
          </a:xfrm>
          <a:prstGeom prst="straightConnector1">
            <a:avLst/>
          </a:prstGeom>
          <a:noFill/>
          <a:ln cap="flat" cmpd="sng" w="28575">
            <a:solidFill>
              <a:srgbClr val="E0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74" name="Google Shape;1774;p138"/>
          <p:cNvCxnSpPr/>
          <p:nvPr/>
        </p:nvCxnSpPr>
        <p:spPr>
          <a:xfrm>
            <a:off x="3831150" y="4448550"/>
            <a:ext cx="617100" cy="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oval"/>
            <a:tailEnd len="med" w="med" type="triangle"/>
          </a:ln>
        </p:spPr>
      </p:cxnSp>
      <p:cxnSp>
        <p:nvCxnSpPr>
          <p:cNvPr id="1775" name="Google Shape;1775;p138"/>
          <p:cNvCxnSpPr/>
          <p:nvPr/>
        </p:nvCxnSpPr>
        <p:spPr>
          <a:xfrm rot="10800000">
            <a:off x="3877775" y="3714775"/>
            <a:ext cx="0" cy="681300"/>
          </a:xfrm>
          <a:prstGeom prst="straightConnector1">
            <a:avLst/>
          </a:prstGeom>
          <a:noFill/>
          <a:ln cap="flat" cmpd="sng" w="19050">
            <a:solidFill>
              <a:srgbClr val="93C47D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776" name="Google Shape;1776;p138"/>
          <p:cNvCxnSpPr/>
          <p:nvPr/>
        </p:nvCxnSpPr>
        <p:spPr>
          <a:xfrm>
            <a:off x="3159250" y="3762750"/>
            <a:ext cx="708600" cy="0"/>
          </a:xfrm>
          <a:prstGeom prst="straightConnector1">
            <a:avLst/>
          </a:prstGeom>
          <a:noFill/>
          <a:ln cap="flat" cmpd="sng" w="19050">
            <a:solidFill>
              <a:srgbClr val="93C47D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777" name="Google Shape;1777;p138"/>
          <p:cNvCxnSpPr/>
          <p:nvPr/>
        </p:nvCxnSpPr>
        <p:spPr>
          <a:xfrm rot="10800000">
            <a:off x="4412038" y="3172950"/>
            <a:ext cx="600" cy="1275600"/>
          </a:xfrm>
          <a:prstGeom prst="straightConnector1">
            <a:avLst/>
          </a:prstGeom>
          <a:noFill/>
          <a:ln cap="flat" cmpd="sng" w="19050">
            <a:solidFill>
              <a:srgbClr val="93C47D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778" name="Google Shape;1778;p138"/>
          <p:cNvCxnSpPr/>
          <p:nvPr/>
        </p:nvCxnSpPr>
        <p:spPr>
          <a:xfrm>
            <a:off x="3159250" y="3182310"/>
            <a:ext cx="1225200" cy="4500"/>
          </a:xfrm>
          <a:prstGeom prst="straightConnector1">
            <a:avLst/>
          </a:prstGeom>
          <a:noFill/>
          <a:ln cap="flat" cmpd="sng" w="19050">
            <a:solidFill>
              <a:srgbClr val="93C47D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779" name="Google Shape;1779;p138"/>
          <p:cNvCxnSpPr/>
          <p:nvPr/>
        </p:nvCxnSpPr>
        <p:spPr>
          <a:xfrm flipH="1" rot="10800000">
            <a:off x="3214325" y="3173825"/>
            <a:ext cx="4500" cy="5805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oval"/>
            <a:tailEnd len="med" w="med" type="triangle"/>
          </a:ln>
        </p:spPr>
      </p:cxnSp>
      <p:cxnSp>
        <p:nvCxnSpPr>
          <p:cNvPr id="1780" name="Google Shape;1780;p138"/>
          <p:cNvCxnSpPr/>
          <p:nvPr/>
        </p:nvCxnSpPr>
        <p:spPr>
          <a:xfrm flipH="1" rot="10800000">
            <a:off x="3154675" y="2683675"/>
            <a:ext cx="2363700" cy="1728300"/>
          </a:xfrm>
          <a:prstGeom prst="straightConnector1">
            <a:avLst/>
          </a:prstGeom>
          <a:noFill/>
          <a:ln cap="flat" cmpd="sng" w="28575">
            <a:solidFill>
              <a:srgbClr val="76A5A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4" name="Shape 1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5" name="Google Shape;1785;p13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Ridge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786" name="Google Shape;1786;p13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787" name="Google Shape;1787;p13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88" name="Google Shape;1788;p139"/>
          <p:cNvCxnSpPr/>
          <p:nvPr/>
        </p:nvCxnSpPr>
        <p:spPr>
          <a:xfrm>
            <a:off x="3144010" y="2466775"/>
            <a:ext cx="0" cy="207600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789" name="Google Shape;1789;p139"/>
          <p:cNvCxnSpPr/>
          <p:nvPr/>
        </p:nvCxnSpPr>
        <p:spPr>
          <a:xfrm rot="10800000">
            <a:off x="3144075" y="4542804"/>
            <a:ext cx="3170400" cy="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1790" name="Google Shape;1790;p139"/>
          <p:cNvSpPr/>
          <p:nvPr/>
        </p:nvSpPr>
        <p:spPr>
          <a:xfrm>
            <a:off x="3687787" y="3950646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1" name="Google Shape;1791;p139"/>
          <p:cNvSpPr/>
          <p:nvPr/>
        </p:nvSpPr>
        <p:spPr>
          <a:xfrm>
            <a:off x="3814477" y="3441445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2" name="Google Shape;1792;p139"/>
          <p:cNvSpPr/>
          <p:nvPr/>
        </p:nvSpPr>
        <p:spPr>
          <a:xfrm>
            <a:off x="4248837" y="3400773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3" name="Google Shape;1793;p139"/>
          <p:cNvSpPr/>
          <p:nvPr/>
        </p:nvSpPr>
        <p:spPr>
          <a:xfrm>
            <a:off x="4508698" y="3021169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4" name="Google Shape;1794;p139"/>
          <p:cNvSpPr/>
          <p:nvPr/>
        </p:nvSpPr>
        <p:spPr>
          <a:xfrm>
            <a:off x="4611539" y="3344155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5" name="Google Shape;1795;p139"/>
          <p:cNvSpPr/>
          <p:nvPr/>
        </p:nvSpPr>
        <p:spPr>
          <a:xfrm>
            <a:off x="4831400" y="2914848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6" name="Google Shape;1796;p139"/>
          <p:cNvSpPr/>
          <p:nvPr/>
        </p:nvSpPr>
        <p:spPr>
          <a:xfrm>
            <a:off x="5253165" y="2869980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7" name="Google Shape;1797;p139"/>
          <p:cNvSpPr/>
          <p:nvPr/>
        </p:nvSpPr>
        <p:spPr>
          <a:xfrm>
            <a:off x="4976972" y="3201408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8" name="Google Shape;1798;p139"/>
          <p:cNvSpPr/>
          <p:nvPr/>
        </p:nvSpPr>
        <p:spPr>
          <a:xfrm>
            <a:off x="4141612" y="3021273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9" name="Google Shape;1799;p139"/>
          <p:cNvSpPr/>
          <p:nvPr/>
        </p:nvSpPr>
        <p:spPr>
          <a:xfrm>
            <a:off x="4014988" y="3732943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0" name="Google Shape;1800;p139"/>
          <p:cNvSpPr/>
          <p:nvPr/>
        </p:nvSpPr>
        <p:spPr>
          <a:xfrm>
            <a:off x="3352554" y="4045932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1" name="Google Shape;1801;p139"/>
          <p:cNvSpPr txBox="1"/>
          <p:nvPr/>
        </p:nvSpPr>
        <p:spPr>
          <a:xfrm>
            <a:off x="2481200" y="3201404"/>
            <a:ext cx="694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Y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802" name="Google Shape;1802;p139"/>
          <p:cNvSpPr txBox="1"/>
          <p:nvPr/>
        </p:nvSpPr>
        <p:spPr>
          <a:xfrm>
            <a:off x="4448247" y="4579674"/>
            <a:ext cx="694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X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803" name="Google Shape;1803;p139"/>
          <p:cNvSpPr/>
          <p:nvPr/>
        </p:nvSpPr>
        <p:spPr>
          <a:xfrm>
            <a:off x="4611562" y="2698198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804" name="Google Shape;1804;p139"/>
          <p:cNvCxnSpPr/>
          <p:nvPr/>
        </p:nvCxnSpPr>
        <p:spPr>
          <a:xfrm flipH="1" rot="10800000">
            <a:off x="3159250" y="2276875"/>
            <a:ext cx="2025300" cy="2267700"/>
          </a:xfrm>
          <a:prstGeom prst="straightConnector1">
            <a:avLst/>
          </a:prstGeom>
          <a:noFill/>
          <a:ln cap="flat" cmpd="sng" w="28575">
            <a:solidFill>
              <a:srgbClr val="E0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05" name="Google Shape;1805;p139"/>
          <p:cNvCxnSpPr/>
          <p:nvPr/>
        </p:nvCxnSpPr>
        <p:spPr>
          <a:xfrm>
            <a:off x="3831150" y="4448550"/>
            <a:ext cx="617100" cy="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oval"/>
            <a:tailEnd len="med" w="med" type="triangle"/>
          </a:ln>
        </p:spPr>
      </p:cxnSp>
      <p:cxnSp>
        <p:nvCxnSpPr>
          <p:cNvPr id="1806" name="Google Shape;1806;p139"/>
          <p:cNvCxnSpPr/>
          <p:nvPr/>
        </p:nvCxnSpPr>
        <p:spPr>
          <a:xfrm rot="10800000">
            <a:off x="3877775" y="3714775"/>
            <a:ext cx="0" cy="681300"/>
          </a:xfrm>
          <a:prstGeom prst="straightConnector1">
            <a:avLst/>
          </a:prstGeom>
          <a:noFill/>
          <a:ln cap="flat" cmpd="sng" w="19050">
            <a:solidFill>
              <a:srgbClr val="93C47D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807" name="Google Shape;1807;p139"/>
          <p:cNvCxnSpPr/>
          <p:nvPr/>
        </p:nvCxnSpPr>
        <p:spPr>
          <a:xfrm>
            <a:off x="3159250" y="3762750"/>
            <a:ext cx="708600" cy="0"/>
          </a:xfrm>
          <a:prstGeom prst="straightConnector1">
            <a:avLst/>
          </a:prstGeom>
          <a:noFill/>
          <a:ln cap="flat" cmpd="sng" w="19050">
            <a:solidFill>
              <a:srgbClr val="93C47D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808" name="Google Shape;1808;p139"/>
          <p:cNvCxnSpPr/>
          <p:nvPr/>
        </p:nvCxnSpPr>
        <p:spPr>
          <a:xfrm rot="10800000">
            <a:off x="4412638" y="3534150"/>
            <a:ext cx="0" cy="914400"/>
          </a:xfrm>
          <a:prstGeom prst="straightConnector1">
            <a:avLst/>
          </a:prstGeom>
          <a:noFill/>
          <a:ln cap="flat" cmpd="sng" w="19050">
            <a:solidFill>
              <a:srgbClr val="93C47D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809" name="Google Shape;1809;p139"/>
          <p:cNvCxnSpPr/>
          <p:nvPr/>
        </p:nvCxnSpPr>
        <p:spPr>
          <a:xfrm rot="10800000">
            <a:off x="3214025" y="3534125"/>
            <a:ext cx="300" cy="2202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oval"/>
            <a:tailEnd len="med" w="med" type="triangle"/>
          </a:ln>
        </p:spPr>
      </p:cxnSp>
      <p:cxnSp>
        <p:nvCxnSpPr>
          <p:cNvPr id="1810" name="Google Shape;1810;p139"/>
          <p:cNvCxnSpPr/>
          <p:nvPr/>
        </p:nvCxnSpPr>
        <p:spPr>
          <a:xfrm flipH="1" rot="10800000">
            <a:off x="3154675" y="2683675"/>
            <a:ext cx="2363700" cy="1728300"/>
          </a:xfrm>
          <a:prstGeom prst="straightConnector1">
            <a:avLst/>
          </a:prstGeom>
          <a:noFill/>
          <a:ln cap="flat" cmpd="sng" w="28575">
            <a:solidFill>
              <a:srgbClr val="76A5A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11" name="Google Shape;1811;p139"/>
          <p:cNvCxnSpPr/>
          <p:nvPr/>
        </p:nvCxnSpPr>
        <p:spPr>
          <a:xfrm>
            <a:off x="3173097" y="3534033"/>
            <a:ext cx="1270800" cy="0"/>
          </a:xfrm>
          <a:prstGeom prst="straightConnector1">
            <a:avLst/>
          </a:prstGeom>
          <a:noFill/>
          <a:ln cap="flat" cmpd="sng" w="19050">
            <a:solidFill>
              <a:srgbClr val="93C47D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1812" name="Google Shape;1812;p139"/>
          <p:cNvPicPr preferRelativeResize="0"/>
          <p:nvPr/>
        </p:nvPicPr>
        <p:blipFill rotWithShape="1">
          <a:blip r:embed="rId4">
            <a:alphaModFix/>
          </a:blip>
          <a:srcRect b="0" l="53686" r="31431" t="-1615"/>
          <a:stretch/>
        </p:blipFill>
        <p:spPr>
          <a:xfrm>
            <a:off x="7242050" y="1976550"/>
            <a:ext cx="1166209" cy="1557600"/>
          </a:xfrm>
          <a:prstGeom prst="rect">
            <a:avLst/>
          </a:prstGeom>
          <a:noFill/>
          <a:ln>
            <a:noFill/>
          </a:ln>
        </p:spPr>
      </p:pic>
      <p:sp>
        <p:nvSpPr>
          <p:cNvPr id="1813" name="Google Shape;1813;p139"/>
          <p:cNvSpPr txBox="1"/>
          <p:nvPr>
            <p:ph idx="1" type="body"/>
          </p:nvPr>
        </p:nvSpPr>
        <p:spPr>
          <a:xfrm>
            <a:off x="311700" y="1152475"/>
            <a:ext cx="8684100" cy="22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 steeper sloped line would mean more response per increase in X value.</a:t>
            </a:r>
            <a:endParaRPr b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7" name="Shape 1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8" name="Google Shape;1818;p14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Ridge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819" name="Google Shape;1819;p14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820" name="Google Shape;1820;p14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21" name="Google Shape;1821;p140"/>
          <p:cNvCxnSpPr/>
          <p:nvPr/>
        </p:nvCxnSpPr>
        <p:spPr>
          <a:xfrm>
            <a:off x="3144010" y="2466775"/>
            <a:ext cx="0" cy="207600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822" name="Google Shape;1822;p140"/>
          <p:cNvCxnSpPr/>
          <p:nvPr/>
        </p:nvCxnSpPr>
        <p:spPr>
          <a:xfrm rot="10800000">
            <a:off x="3144075" y="4542804"/>
            <a:ext cx="3170400" cy="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1823" name="Google Shape;1823;p140"/>
          <p:cNvSpPr/>
          <p:nvPr/>
        </p:nvSpPr>
        <p:spPr>
          <a:xfrm>
            <a:off x="3687787" y="3950646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4" name="Google Shape;1824;p140"/>
          <p:cNvSpPr/>
          <p:nvPr/>
        </p:nvSpPr>
        <p:spPr>
          <a:xfrm>
            <a:off x="3814477" y="3441445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5" name="Google Shape;1825;p140"/>
          <p:cNvSpPr/>
          <p:nvPr/>
        </p:nvSpPr>
        <p:spPr>
          <a:xfrm>
            <a:off x="4248837" y="3400773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6" name="Google Shape;1826;p140"/>
          <p:cNvSpPr/>
          <p:nvPr/>
        </p:nvSpPr>
        <p:spPr>
          <a:xfrm>
            <a:off x="4508698" y="3021169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7" name="Google Shape;1827;p140"/>
          <p:cNvSpPr/>
          <p:nvPr/>
        </p:nvSpPr>
        <p:spPr>
          <a:xfrm>
            <a:off x="4611539" y="3344155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8" name="Google Shape;1828;p140"/>
          <p:cNvSpPr/>
          <p:nvPr/>
        </p:nvSpPr>
        <p:spPr>
          <a:xfrm>
            <a:off x="4831400" y="2914848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9" name="Google Shape;1829;p140"/>
          <p:cNvSpPr/>
          <p:nvPr/>
        </p:nvSpPr>
        <p:spPr>
          <a:xfrm>
            <a:off x="5253165" y="2869980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0" name="Google Shape;1830;p140"/>
          <p:cNvSpPr/>
          <p:nvPr/>
        </p:nvSpPr>
        <p:spPr>
          <a:xfrm>
            <a:off x="4976972" y="3201408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1" name="Google Shape;1831;p140"/>
          <p:cNvSpPr/>
          <p:nvPr/>
        </p:nvSpPr>
        <p:spPr>
          <a:xfrm>
            <a:off x="4141612" y="3021273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2" name="Google Shape;1832;p140"/>
          <p:cNvSpPr/>
          <p:nvPr/>
        </p:nvSpPr>
        <p:spPr>
          <a:xfrm>
            <a:off x="4014988" y="3732943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3" name="Google Shape;1833;p140"/>
          <p:cNvSpPr/>
          <p:nvPr/>
        </p:nvSpPr>
        <p:spPr>
          <a:xfrm>
            <a:off x="3352554" y="4045932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4" name="Google Shape;1834;p140"/>
          <p:cNvSpPr txBox="1"/>
          <p:nvPr/>
        </p:nvSpPr>
        <p:spPr>
          <a:xfrm>
            <a:off x="2481200" y="3201404"/>
            <a:ext cx="694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Y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835" name="Google Shape;1835;p140"/>
          <p:cNvSpPr txBox="1"/>
          <p:nvPr/>
        </p:nvSpPr>
        <p:spPr>
          <a:xfrm>
            <a:off x="4448247" y="4579674"/>
            <a:ext cx="694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X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836" name="Google Shape;1836;p140"/>
          <p:cNvSpPr/>
          <p:nvPr/>
        </p:nvSpPr>
        <p:spPr>
          <a:xfrm>
            <a:off x="4611562" y="2698198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837" name="Google Shape;1837;p140"/>
          <p:cNvCxnSpPr/>
          <p:nvPr/>
        </p:nvCxnSpPr>
        <p:spPr>
          <a:xfrm flipH="1" rot="10800000">
            <a:off x="3159250" y="2276875"/>
            <a:ext cx="2025300" cy="2267700"/>
          </a:xfrm>
          <a:prstGeom prst="straightConnector1">
            <a:avLst/>
          </a:prstGeom>
          <a:noFill/>
          <a:ln cap="flat" cmpd="sng" w="28575">
            <a:solidFill>
              <a:srgbClr val="E0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38" name="Google Shape;1838;p140"/>
          <p:cNvCxnSpPr/>
          <p:nvPr/>
        </p:nvCxnSpPr>
        <p:spPr>
          <a:xfrm>
            <a:off x="3831150" y="4448550"/>
            <a:ext cx="617100" cy="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oval"/>
            <a:tailEnd len="med" w="med" type="triangle"/>
          </a:ln>
        </p:spPr>
      </p:cxnSp>
      <p:cxnSp>
        <p:nvCxnSpPr>
          <p:cNvPr id="1839" name="Google Shape;1839;p140"/>
          <p:cNvCxnSpPr/>
          <p:nvPr/>
        </p:nvCxnSpPr>
        <p:spPr>
          <a:xfrm rot="10800000">
            <a:off x="3877775" y="3714775"/>
            <a:ext cx="0" cy="681300"/>
          </a:xfrm>
          <a:prstGeom prst="straightConnector1">
            <a:avLst/>
          </a:prstGeom>
          <a:noFill/>
          <a:ln cap="flat" cmpd="sng" w="19050">
            <a:solidFill>
              <a:srgbClr val="93C47D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840" name="Google Shape;1840;p140"/>
          <p:cNvCxnSpPr/>
          <p:nvPr/>
        </p:nvCxnSpPr>
        <p:spPr>
          <a:xfrm>
            <a:off x="3159250" y="3762750"/>
            <a:ext cx="708600" cy="0"/>
          </a:xfrm>
          <a:prstGeom prst="straightConnector1">
            <a:avLst/>
          </a:prstGeom>
          <a:noFill/>
          <a:ln cap="flat" cmpd="sng" w="19050">
            <a:solidFill>
              <a:srgbClr val="93C47D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841" name="Google Shape;1841;p140"/>
          <p:cNvCxnSpPr/>
          <p:nvPr/>
        </p:nvCxnSpPr>
        <p:spPr>
          <a:xfrm rot="10800000">
            <a:off x="4412638" y="3534150"/>
            <a:ext cx="0" cy="914400"/>
          </a:xfrm>
          <a:prstGeom prst="straightConnector1">
            <a:avLst/>
          </a:prstGeom>
          <a:noFill/>
          <a:ln cap="flat" cmpd="sng" w="19050">
            <a:solidFill>
              <a:srgbClr val="93C47D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842" name="Google Shape;1842;p140"/>
          <p:cNvCxnSpPr/>
          <p:nvPr/>
        </p:nvCxnSpPr>
        <p:spPr>
          <a:xfrm rot="10800000">
            <a:off x="3214025" y="3534125"/>
            <a:ext cx="300" cy="2202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oval"/>
            <a:tailEnd len="med" w="med" type="triangle"/>
          </a:ln>
        </p:spPr>
      </p:cxnSp>
      <p:cxnSp>
        <p:nvCxnSpPr>
          <p:cNvPr id="1843" name="Google Shape;1843;p140"/>
          <p:cNvCxnSpPr/>
          <p:nvPr/>
        </p:nvCxnSpPr>
        <p:spPr>
          <a:xfrm flipH="1" rot="10800000">
            <a:off x="3154675" y="2683675"/>
            <a:ext cx="2363700" cy="1728300"/>
          </a:xfrm>
          <a:prstGeom prst="straightConnector1">
            <a:avLst/>
          </a:prstGeom>
          <a:noFill/>
          <a:ln cap="flat" cmpd="sng" w="28575">
            <a:solidFill>
              <a:srgbClr val="76A5A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44" name="Google Shape;1844;p140"/>
          <p:cNvCxnSpPr/>
          <p:nvPr/>
        </p:nvCxnSpPr>
        <p:spPr>
          <a:xfrm>
            <a:off x="3173097" y="3534033"/>
            <a:ext cx="1270800" cy="0"/>
          </a:xfrm>
          <a:prstGeom prst="straightConnector1">
            <a:avLst/>
          </a:prstGeom>
          <a:noFill/>
          <a:ln cap="flat" cmpd="sng" w="19050">
            <a:solidFill>
              <a:srgbClr val="93C47D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1845" name="Google Shape;1845;p140"/>
          <p:cNvPicPr preferRelativeResize="0"/>
          <p:nvPr/>
        </p:nvPicPr>
        <p:blipFill rotWithShape="1">
          <a:blip r:embed="rId4">
            <a:alphaModFix/>
          </a:blip>
          <a:srcRect b="0" l="53686" r="31431" t="-1615"/>
          <a:stretch/>
        </p:blipFill>
        <p:spPr>
          <a:xfrm>
            <a:off x="7242050" y="1976550"/>
            <a:ext cx="1166209" cy="1557600"/>
          </a:xfrm>
          <a:prstGeom prst="rect">
            <a:avLst/>
          </a:prstGeom>
          <a:noFill/>
          <a:ln>
            <a:noFill/>
          </a:ln>
        </p:spPr>
      </p:pic>
      <p:sp>
        <p:nvSpPr>
          <p:cNvPr id="1846" name="Google Shape;1846;p140"/>
          <p:cNvSpPr txBox="1"/>
          <p:nvPr>
            <p:ph idx="1" type="body"/>
          </p:nvPr>
        </p:nvSpPr>
        <p:spPr>
          <a:xfrm>
            <a:off x="311700" y="1152475"/>
            <a:ext cx="8684100" cy="22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What about the lambda term? How much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should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we punish these larger coefficients?</a:t>
            </a:r>
            <a:endParaRPr b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0" name="Shape 1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1" name="Google Shape;1851;p14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Ridge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852" name="Google Shape;1852;p14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853" name="Google Shape;1853;p14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4" name="Google Shape;1854;p141"/>
          <p:cNvPicPr preferRelativeResize="0"/>
          <p:nvPr/>
        </p:nvPicPr>
        <p:blipFill rotWithShape="1">
          <a:blip r:embed="rId4">
            <a:alphaModFix/>
          </a:blip>
          <a:srcRect b="10746" l="0" r="0" t="0"/>
          <a:stretch/>
        </p:blipFill>
        <p:spPr>
          <a:xfrm>
            <a:off x="1419300" y="2212000"/>
            <a:ext cx="6305400" cy="182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5" name="Google Shape;1855;p141"/>
          <p:cNvPicPr preferRelativeResize="0"/>
          <p:nvPr/>
        </p:nvPicPr>
        <p:blipFill rotWithShape="1">
          <a:blip r:embed="rId5">
            <a:alphaModFix/>
          </a:blip>
          <a:srcRect b="0" l="0" r="31506" t="-1615"/>
          <a:stretch/>
        </p:blipFill>
        <p:spPr>
          <a:xfrm>
            <a:off x="2690400" y="2253580"/>
            <a:ext cx="6305399" cy="1829857"/>
          </a:xfrm>
          <a:prstGeom prst="rect">
            <a:avLst/>
          </a:prstGeom>
          <a:noFill/>
          <a:ln>
            <a:noFill/>
          </a:ln>
        </p:spPr>
      </p:pic>
      <p:sp>
        <p:nvSpPr>
          <p:cNvPr id="1856" name="Google Shape;1856;p141"/>
          <p:cNvSpPr/>
          <p:nvPr/>
        </p:nvSpPr>
        <p:spPr>
          <a:xfrm>
            <a:off x="1133875" y="3031250"/>
            <a:ext cx="1243500" cy="572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Georgia"/>
                <a:ea typeface="Georgia"/>
                <a:cs typeface="Georgia"/>
                <a:sym typeface="Georgia"/>
              </a:rPr>
              <a:t>Error</a:t>
            </a:r>
            <a:endParaRPr sz="30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857" name="Google Shape;1857;p141"/>
          <p:cNvSpPr txBox="1"/>
          <p:nvPr>
            <p:ph idx="1" type="body"/>
          </p:nvPr>
        </p:nvSpPr>
        <p:spPr>
          <a:xfrm>
            <a:off x="311700" y="1152475"/>
            <a:ext cx="8684100" cy="22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simply use cross-validation to explore multiple lambda options and then choose the best one!</a:t>
            </a:r>
            <a:endParaRPr b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Feature Scaling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6" name="Google Shape;156;p2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watermark.jpg" id="157" name="Google Shape;157;p2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58" name="Google Shape;158;p2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14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Ridge Regression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63" name="Google Shape;1863;p14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/>
              <a:t>L2 Regularization </a:t>
            </a:r>
            <a:endParaRPr sz="3300"/>
          </a:p>
        </p:txBody>
      </p:sp>
      <p:pic>
        <p:nvPicPr>
          <p:cNvPr descr="watermark.jpg" id="1864" name="Google Shape;1864;p14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865" name="Google Shape;1865;p14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9" name="Shape 1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0" name="Google Shape;1870;p14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Ridge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871" name="Google Shape;1871;p14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872" name="Google Shape;1872;p14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3" name="Google Shape;1873;p143"/>
          <p:cNvPicPr preferRelativeResize="0"/>
          <p:nvPr/>
        </p:nvPicPr>
        <p:blipFill rotWithShape="1">
          <a:blip r:embed="rId4">
            <a:alphaModFix/>
          </a:blip>
          <a:srcRect b="10746" l="0" r="0" t="0"/>
          <a:stretch/>
        </p:blipFill>
        <p:spPr>
          <a:xfrm>
            <a:off x="1419300" y="2212000"/>
            <a:ext cx="6305400" cy="182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4" name="Google Shape;1874;p143"/>
          <p:cNvPicPr preferRelativeResize="0"/>
          <p:nvPr/>
        </p:nvPicPr>
        <p:blipFill rotWithShape="1">
          <a:blip r:embed="rId5">
            <a:alphaModFix/>
          </a:blip>
          <a:srcRect b="0" l="0" r="31506" t="-1615"/>
          <a:stretch/>
        </p:blipFill>
        <p:spPr>
          <a:xfrm>
            <a:off x="2690400" y="2253580"/>
            <a:ext cx="6305399" cy="1829857"/>
          </a:xfrm>
          <a:prstGeom prst="rect">
            <a:avLst/>
          </a:prstGeom>
          <a:noFill/>
          <a:ln>
            <a:noFill/>
          </a:ln>
        </p:spPr>
      </p:pic>
      <p:sp>
        <p:nvSpPr>
          <p:cNvPr id="1875" name="Google Shape;1875;p143"/>
          <p:cNvSpPr/>
          <p:nvPr/>
        </p:nvSpPr>
        <p:spPr>
          <a:xfrm>
            <a:off x="1133875" y="3031250"/>
            <a:ext cx="1243500" cy="572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Georgia"/>
                <a:ea typeface="Georgia"/>
                <a:cs typeface="Georgia"/>
                <a:sym typeface="Georgia"/>
              </a:rPr>
              <a:t>Error</a:t>
            </a:r>
            <a:endParaRPr sz="30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876" name="Google Shape;1876;p143"/>
          <p:cNvSpPr txBox="1"/>
          <p:nvPr>
            <p:ph idx="1" type="body"/>
          </p:nvPr>
        </p:nvSpPr>
        <p:spPr>
          <a:xfrm>
            <a:off x="311700" y="1152475"/>
            <a:ext cx="8684100" cy="22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Important Note!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Sklearn refers to lambda as alpha within the class call!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77" name="Google Shape;1877;p143"/>
          <p:cNvSpPr/>
          <p:nvPr/>
        </p:nvSpPr>
        <p:spPr>
          <a:xfrm>
            <a:off x="7609100" y="3013500"/>
            <a:ext cx="356100" cy="590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14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Ridge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883" name="Google Shape;1883;p14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884" name="Google Shape;1884;p14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885" name="Google Shape;1885;p144"/>
          <p:cNvSpPr txBox="1"/>
          <p:nvPr>
            <p:ph idx="1" type="body"/>
          </p:nvPr>
        </p:nvSpPr>
        <p:spPr>
          <a:xfrm>
            <a:off x="311700" y="1152475"/>
            <a:ext cx="8684100" cy="336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Important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Note!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For cross validation metrics, sklearn uses a “scorer object”.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All scorer objects follow the convention that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higher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return values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are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better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than lower return values.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9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0" name="Google Shape;1890;p14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Ridge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891" name="Google Shape;1891;p14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892" name="Google Shape;1892;p14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893" name="Google Shape;1893;p145"/>
          <p:cNvSpPr txBox="1"/>
          <p:nvPr>
            <p:ph idx="1" type="body"/>
          </p:nvPr>
        </p:nvSpPr>
        <p:spPr>
          <a:xfrm>
            <a:off x="311700" y="1152475"/>
            <a:ext cx="8684100" cy="336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Important Note!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For example, obviously higher accuracy is better.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But higher RMSE is actually worse!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So Scikit-Learn fixes this by using a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negative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RMSE as its scorer metric.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7" name="Shape 1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8" name="Google Shape;1898;p14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Ridge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899" name="Google Shape;1899;p14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900" name="Google Shape;1900;p14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901" name="Google Shape;1901;p146"/>
          <p:cNvSpPr txBox="1"/>
          <p:nvPr>
            <p:ph idx="1" type="body"/>
          </p:nvPr>
        </p:nvSpPr>
        <p:spPr>
          <a:xfrm>
            <a:off x="311700" y="1152475"/>
            <a:ext cx="8684100" cy="336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Important Note!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This allows for uniformity across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all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scorer metrics, even across different tasks types.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 same idea of uniformity across model classes applies to referring to the penalty strength parameter as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alpha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14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Lasso Regression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07" name="Google Shape;1907;p14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L1 Regularization</a:t>
            </a:r>
            <a:endParaRPr/>
          </a:p>
        </p:txBody>
      </p:sp>
      <p:pic>
        <p:nvPicPr>
          <p:cNvPr descr="watermark.jpg" id="1908" name="Google Shape;1908;p14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909" name="Google Shape;1909;p14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3" name="Shape 1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4" name="Google Shape;1914;p1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1675" y="2895076"/>
            <a:ext cx="7864151" cy="1294525"/>
          </a:xfrm>
          <a:prstGeom prst="rect">
            <a:avLst/>
          </a:prstGeom>
          <a:noFill/>
          <a:ln>
            <a:noFill/>
          </a:ln>
        </p:spPr>
      </p:pic>
      <p:sp>
        <p:nvSpPr>
          <p:cNvPr id="1915" name="Google Shape;1915;p14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Regularization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16" name="Google Shape;1916;p148"/>
          <p:cNvSpPr txBox="1"/>
          <p:nvPr>
            <p:ph idx="1" type="body"/>
          </p:nvPr>
        </p:nvSpPr>
        <p:spPr>
          <a:xfrm>
            <a:off x="311700" y="1152475"/>
            <a:ext cx="8684100" cy="216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L1 regularization adds a penalty equal to the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absolute value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of the magnitude of coefficients.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917" name="Google Shape;1917;p148"/>
          <p:cNvPicPr preferRelativeResize="0"/>
          <p:nvPr/>
        </p:nvPicPr>
        <p:blipFill rotWithShape="1">
          <a:blip r:embed="rId4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918" name="Google Shape;1918;p148"/>
          <p:cNvPicPr preferRelativeResize="0"/>
          <p:nvPr/>
        </p:nvPicPr>
        <p:blipFill rotWithShape="1">
          <a:blip r:embed="rId4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919" name="Google Shape;1919;p148"/>
          <p:cNvSpPr/>
          <p:nvPr/>
        </p:nvSpPr>
        <p:spPr>
          <a:xfrm>
            <a:off x="7365100" y="3006400"/>
            <a:ext cx="1220700" cy="11832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3" name="Shape 1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4" name="Google Shape;1924;p14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Regularization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25" name="Google Shape;1925;p149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L1 regularization adds a penalty equal to the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absolute value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of the magnitude of coefficients.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Limits the size of the coefficients.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Can yield sparse models where some coefficients can become zero.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926" name="Google Shape;1926;p14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927" name="Google Shape;1927;p14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1" name="Shape 1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2" name="Google Shape;1932;p15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Regularization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33" name="Google Shape;1933;p150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LASSO can force some of the coefficient estimates to be exactly equal to zero when the tuning parameter λ is sufficiently large.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Similar to subset selection, the LASSO performs variable selection.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Models generated from the LASSO are generally much easier to interpret.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934" name="Google Shape;1934;p15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935" name="Google Shape;1935;p15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9" name="Shape 1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0" name="Google Shape;1940;p15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Regularization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41" name="Google Shape;1941;p151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LassoCV with sklearn operates on checking a number of alphas within a range, instead of providing the alphas directly.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Let’s explore the results of LASSO in Python and Scikit-Learn!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942" name="Google Shape;1942;p15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943" name="Google Shape;1943;p15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Feature Scaling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4" name="Google Shape;164;p26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Feature scaling provides many benefits to our machine learning process!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Some machine learning models that rely on distance metrics (e.g. KNN)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require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scaling to perform well.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Let’s discuss the main ideas behind feature scaling...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65" name="Google Shape;165;p2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66" name="Google Shape;166;p2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15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Elastic Net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49" name="Google Shape;1949;p15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L1 and L2 Regularization</a:t>
            </a:r>
            <a:endParaRPr/>
          </a:p>
        </p:txBody>
      </p:sp>
      <p:pic>
        <p:nvPicPr>
          <p:cNvPr descr="watermark.jpg" id="1950" name="Google Shape;1950;p15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951" name="Google Shape;1951;p15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6" name="Google Shape;1956;p15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Regularization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57" name="Google Shape;1957;p153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We’ve been able to perform Ridge and Lasso regression.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know Lasso is able to shrink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coefficients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to zero, but we haven’t taken a deeper dive into how or why that is.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This ability becomes more clear when learning about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elastic net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which combines Lasso and Ridge together!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958" name="Google Shape;1958;p15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959" name="Google Shape;1959;p15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3" name="Shape 1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4" name="Google Shape;1964;p15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Regularization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65" name="Google Shape;1965;p154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Let’s dive a little deeper into Lasso.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Lasso was originally introduced in geophysics literature in 1986 by Symes and Santosa.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It was later independently rediscovered and popularized in 1996 by Robert Tibshirani who coined the term “Lasso”.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966" name="Google Shape;1966;p15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967" name="Google Shape;1967;p15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15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Regularization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73" name="Google Shape;1973;p155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Does the name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Robert Tibshirani sound familiar?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974" name="Google Shape;1974;p15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975" name="Google Shape;1975;p15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15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Regularization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81" name="Google Shape;1981;p156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Robert Tibshirani is one of the authors of ISLR!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982" name="Google Shape;1982;p15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983" name="Google Shape;1983;p15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4" name="Google Shape;1984;p156"/>
          <p:cNvPicPr preferRelativeResize="0"/>
          <p:nvPr/>
        </p:nvPicPr>
        <p:blipFill rotWithShape="1">
          <a:blip r:embed="rId4">
            <a:alphaModFix/>
          </a:blip>
          <a:srcRect b="3165" l="994" r="1491" t="9862"/>
          <a:stretch/>
        </p:blipFill>
        <p:spPr>
          <a:xfrm>
            <a:off x="2269900" y="2212725"/>
            <a:ext cx="4491498" cy="2628926"/>
          </a:xfrm>
          <a:prstGeom prst="rect">
            <a:avLst/>
          </a:prstGeom>
          <a:noFill/>
          <a:ln>
            <a:noFill/>
          </a:ln>
        </p:spPr>
      </p:pic>
      <p:sp>
        <p:nvSpPr>
          <p:cNvPr id="1985" name="Google Shape;1985;p156"/>
          <p:cNvSpPr/>
          <p:nvPr/>
        </p:nvSpPr>
        <p:spPr>
          <a:xfrm rot="-1721740">
            <a:off x="6248328" y="2577830"/>
            <a:ext cx="1255839" cy="452851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9" name="Shape 1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0" name="Google Shape;1990;p15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Regularization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91" name="Google Shape;1991;p157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All the authors have a history of very impressive accomplishments!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992" name="Google Shape;1992;p15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993" name="Google Shape;1993;p15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4" name="Google Shape;1994;p157"/>
          <p:cNvPicPr preferRelativeResize="0"/>
          <p:nvPr/>
        </p:nvPicPr>
        <p:blipFill rotWithShape="1">
          <a:blip r:embed="rId4">
            <a:alphaModFix/>
          </a:blip>
          <a:srcRect b="3165" l="994" r="1491" t="9862"/>
          <a:stretch/>
        </p:blipFill>
        <p:spPr>
          <a:xfrm>
            <a:off x="2269900" y="2212725"/>
            <a:ext cx="4491498" cy="2628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8" name="Shape 1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9" name="Google Shape;1999;p1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8675" y="2152900"/>
            <a:ext cx="6976750" cy="2907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00" name="Google Shape;2000;p15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Regularization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01" name="Google Shape;2001;p158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can rewrite Lasso and Ridge: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002" name="Google Shape;2002;p158"/>
          <p:cNvPicPr preferRelativeResize="0"/>
          <p:nvPr/>
        </p:nvPicPr>
        <p:blipFill rotWithShape="1">
          <a:blip r:embed="rId4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003" name="Google Shape;2003;p158"/>
          <p:cNvPicPr preferRelativeResize="0"/>
          <p:nvPr/>
        </p:nvPicPr>
        <p:blipFill rotWithShape="1">
          <a:blip r:embed="rId4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004" name="Google Shape;2004;p158"/>
          <p:cNvSpPr/>
          <p:nvPr/>
        </p:nvSpPr>
        <p:spPr>
          <a:xfrm>
            <a:off x="7413400" y="3193550"/>
            <a:ext cx="561600" cy="313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5" name="Google Shape;2005;p158"/>
          <p:cNvSpPr/>
          <p:nvPr/>
        </p:nvSpPr>
        <p:spPr>
          <a:xfrm>
            <a:off x="7483825" y="4746600"/>
            <a:ext cx="561600" cy="313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9" name="Shape 2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0" name="Google Shape;2010;p1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8675" y="2152900"/>
            <a:ext cx="6976750" cy="2907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11" name="Google Shape;2011;p15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Regularization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12" name="Google Shape;2012;p159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There is some sum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which allows to rewrite the penalty as a requirement: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013" name="Google Shape;2013;p159"/>
          <p:cNvPicPr preferRelativeResize="0"/>
          <p:nvPr/>
        </p:nvPicPr>
        <p:blipFill rotWithShape="1">
          <a:blip r:embed="rId4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014" name="Google Shape;2014;p159"/>
          <p:cNvPicPr preferRelativeResize="0"/>
          <p:nvPr/>
        </p:nvPicPr>
        <p:blipFill rotWithShape="1">
          <a:blip r:embed="rId4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015" name="Google Shape;2015;p159"/>
          <p:cNvSpPr/>
          <p:nvPr/>
        </p:nvSpPr>
        <p:spPr>
          <a:xfrm>
            <a:off x="7413400" y="3193550"/>
            <a:ext cx="561600" cy="313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6" name="Google Shape;2016;p159"/>
          <p:cNvSpPr/>
          <p:nvPr/>
        </p:nvSpPr>
        <p:spPr>
          <a:xfrm>
            <a:off x="7483825" y="4746600"/>
            <a:ext cx="561600" cy="313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0" name="Shape 2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1" name="Google Shape;2021;p1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8675" y="2152900"/>
            <a:ext cx="6976750" cy="2907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22" name="Google Shape;2022;p16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Regularization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23" name="Google Shape;2023;p160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There is some sum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which allows to rewrite the penalty as a requirement: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024" name="Google Shape;2024;p160"/>
          <p:cNvPicPr preferRelativeResize="0"/>
          <p:nvPr/>
        </p:nvPicPr>
        <p:blipFill rotWithShape="1">
          <a:blip r:embed="rId4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025" name="Google Shape;2025;p160"/>
          <p:cNvPicPr preferRelativeResize="0"/>
          <p:nvPr/>
        </p:nvPicPr>
        <p:blipFill rotWithShape="1">
          <a:blip r:embed="rId4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026" name="Google Shape;2026;p160"/>
          <p:cNvSpPr/>
          <p:nvPr/>
        </p:nvSpPr>
        <p:spPr>
          <a:xfrm>
            <a:off x="7413400" y="3193550"/>
            <a:ext cx="561600" cy="313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7" name="Google Shape;2027;p160"/>
          <p:cNvSpPr/>
          <p:nvPr/>
        </p:nvSpPr>
        <p:spPr>
          <a:xfrm>
            <a:off x="7483825" y="4746600"/>
            <a:ext cx="561600" cy="313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8" name="Google Shape;2028;p160"/>
          <p:cNvSpPr/>
          <p:nvPr/>
        </p:nvSpPr>
        <p:spPr>
          <a:xfrm>
            <a:off x="5366875" y="2372525"/>
            <a:ext cx="2457000" cy="24288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2" name="Shape 2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3" name="Google Shape;2033;p16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Elastic Net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034" name="Google Shape;2034;p16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035" name="Google Shape;2035;p16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036" name="Google Shape;2036;p161"/>
          <p:cNvSpPr txBox="1"/>
          <p:nvPr>
            <p:ph idx="1" type="body"/>
          </p:nvPr>
        </p:nvSpPr>
        <p:spPr>
          <a:xfrm>
            <a:off x="311700" y="1152475"/>
            <a:ext cx="8684100" cy="14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Start with a simple thought experiment: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 simple equation: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b="1" lang="en" sz="2900">
                <a:solidFill>
                  <a:srgbClr val="4D5156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ŷ = β</a:t>
            </a:r>
            <a:r>
              <a:rPr b="1" baseline="-25000" lang="en" sz="2900">
                <a:solidFill>
                  <a:srgbClr val="4D5156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1</a:t>
            </a:r>
            <a:r>
              <a:rPr b="1" lang="en" sz="2900">
                <a:solidFill>
                  <a:srgbClr val="4D5156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x</a:t>
            </a:r>
            <a:r>
              <a:rPr b="1" baseline="-25000" lang="en" sz="2900">
                <a:solidFill>
                  <a:srgbClr val="4D5156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1</a:t>
            </a:r>
            <a:r>
              <a:rPr b="1" lang="en" sz="2900">
                <a:solidFill>
                  <a:srgbClr val="4D5156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+ β</a:t>
            </a:r>
            <a:r>
              <a:rPr b="1" baseline="-25000" lang="en" sz="2900">
                <a:solidFill>
                  <a:srgbClr val="4D5156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2</a:t>
            </a:r>
            <a:r>
              <a:rPr b="1" lang="en" sz="2900">
                <a:solidFill>
                  <a:srgbClr val="4D5156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x</a:t>
            </a:r>
            <a:r>
              <a:rPr b="1" baseline="-25000" lang="en" sz="2900">
                <a:solidFill>
                  <a:srgbClr val="4D5156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know that regularization can be expressed as an additional requirement that RSS is subject to.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Feature Scaling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2" name="Google Shape;172;p27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Feature scaling improves the convergence of steepest descent algorithms, which do not possess the property of scale invariance.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If features are on different scales, certain weights may update faster than others since the feature values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x</a:t>
            </a:r>
            <a:r>
              <a:rPr b="1" baseline="-25000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j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play a role in the weight updates.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73" name="Google Shape;173;p2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74" name="Google Shape;174;p2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0" name="Shape 2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1" name="Google Shape;2041;p16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Elastic Net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042" name="Google Shape;2042;p16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043" name="Google Shape;2043;p16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044" name="Google Shape;2044;p162"/>
          <p:cNvSpPr txBox="1"/>
          <p:nvPr>
            <p:ph idx="1" type="body"/>
          </p:nvPr>
        </p:nvSpPr>
        <p:spPr>
          <a:xfrm>
            <a:off x="311700" y="1152475"/>
            <a:ext cx="8684100" cy="14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Start with a simple thought experiment: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 simple equation: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b="1" lang="en" sz="2900">
                <a:solidFill>
                  <a:srgbClr val="4D5156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ŷ = β</a:t>
            </a:r>
            <a:r>
              <a:rPr b="1" baseline="-25000" lang="en" sz="2900">
                <a:solidFill>
                  <a:srgbClr val="4D5156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1</a:t>
            </a:r>
            <a:r>
              <a:rPr b="1" lang="en" sz="2900">
                <a:solidFill>
                  <a:srgbClr val="4D5156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x</a:t>
            </a:r>
            <a:r>
              <a:rPr b="1" baseline="-25000" lang="en" sz="2900">
                <a:solidFill>
                  <a:srgbClr val="4D5156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1</a:t>
            </a:r>
            <a:r>
              <a:rPr b="1" lang="en" sz="2900">
                <a:solidFill>
                  <a:srgbClr val="4D5156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+ β</a:t>
            </a:r>
            <a:r>
              <a:rPr b="1" baseline="-25000" lang="en" sz="2900">
                <a:solidFill>
                  <a:srgbClr val="4D5156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2</a:t>
            </a:r>
            <a:r>
              <a:rPr b="1" lang="en" sz="2900">
                <a:solidFill>
                  <a:srgbClr val="4D5156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x</a:t>
            </a:r>
            <a:r>
              <a:rPr b="1" baseline="-25000" lang="en" sz="2900">
                <a:solidFill>
                  <a:srgbClr val="4D5156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L1 constrains the sum of absolute values.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∑|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β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|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L2 constrains the sum of squared values.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∑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β</a:t>
            </a:r>
            <a:r>
              <a:rPr baseline="30000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baseline="30000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8" name="Shape 2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Google Shape;2049;p16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Elastic Net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050" name="Google Shape;2050;p16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051" name="Google Shape;2051;p16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052" name="Google Shape;2052;p163"/>
          <p:cNvSpPr txBox="1"/>
          <p:nvPr>
            <p:ph idx="1" type="body"/>
          </p:nvPr>
        </p:nvSpPr>
        <p:spPr>
          <a:xfrm>
            <a:off x="311700" y="1152475"/>
            <a:ext cx="8684100" cy="14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Start with a simple thought experiment: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 simple equation: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b="1" lang="en" sz="2900">
                <a:solidFill>
                  <a:srgbClr val="4D5156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ŷ = β</a:t>
            </a:r>
            <a:r>
              <a:rPr b="1" baseline="-25000" lang="en" sz="2900">
                <a:solidFill>
                  <a:srgbClr val="4D5156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1</a:t>
            </a:r>
            <a:r>
              <a:rPr b="1" lang="en" sz="2900">
                <a:solidFill>
                  <a:srgbClr val="4D5156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x</a:t>
            </a:r>
            <a:r>
              <a:rPr b="1" baseline="-25000" lang="en" sz="2900">
                <a:solidFill>
                  <a:srgbClr val="4D5156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1</a:t>
            </a:r>
            <a:r>
              <a:rPr b="1" lang="en" sz="2900">
                <a:solidFill>
                  <a:srgbClr val="4D5156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+ β</a:t>
            </a:r>
            <a:r>
              <a:rPr b="1" baseline="-25000" lang="en" sz="2900">
                <a:solidFill>
                  <a:srgbClr val="4D5156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2</a:t>
            </a:r>
            <a:r>
              <a:rPr b="1" lang="en" sz="2900">
                <a:solidFill>
                  <a:srgbClr val="4D5156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x</a:t>
            </a:r>
            <a:r>
              <a:rPr b="1" baseline="-25000" lang="en" sz="2900">
                <a:solidFill>
                  <a:srgbClr val="4D5156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There is some sum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s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that the penalty is less than.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aseline="30000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6" name="Shape 2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7" name="Google Shape;2057;p16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Elastic Net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058" name="Google Shape;2058;p16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059" name="Google Shape;2059;p16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060" name="Google Shape;2060;p164"/>
          <p:cNvSpPr txBox="1"/>
          <p:nvPr>
            <p:ph idx="1" type="body"/>
          </p:nvPr>
        </p:nvSpPr>
        <p:spPr>
          <a:xfrm>
            <a:off x="311700" y="1152475"/>
            <a:ext cx="8684100" cy="32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For the case of only two features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b="1"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ŷ = β</a:t>
            </a:r>
            <a:r>
              <a:rPr b="1" baseline="-25000"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1</a:t>
            </a:r>
            <a:r>
              <a:rPr b="1"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x</a:t>
            </a:r>
            <a:r>
              <a:rPr b="1" baseline="-25000"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1</a:t>
            </a:r>
            <a:r>
              <a:rPr b="1"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+ β</a:t>
            </a:r>
            <a:r>
              <a:rPr b="1" baseline="-25000"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2</a:t>
            </a:r>
            <a:r>
              <a:rPr b="1"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x</a:t>
            </a:r>
            <a:r>
              <a:rPr b="1" baseline="-25000"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b="1" baseline="-25000" sz="2900">
              <a:solidFill>
                <a:srgbClr val="434343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Lasso Regression Penalty: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|</a:t>
            </a:r>
            <a:r>
              <a:rPr b="1"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β</a:t>
            </a:r>
            <a:r>
              <a:rPr b="1" baseline="-25000"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1</a:t>
            </a:r>
            <a:r>
              <a:rPr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|</a:t>
            </a:r>
            <a:r>
              <a:rPr b="1"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+ </a:t>
            </a:r>
            <a:r>
              <a:rPr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|</a:t>
            </a:r>
            <a:r>
              <a:rPr b="1"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β</a:t>
            </a:r>
            <a:r>
              <a:rPr b="1" baseline="-25000"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2</a:t>
            </a:r>
            <a:r>
              <a:rPr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| </a:t>
            </a:r>
            <a:r>
              <a:rPr b="1"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≤ s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Ridge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Regression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Penalty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b="1"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β</a:t>
            </a:r>
            <a:r>
              <a:rPr b="1" baseline="-25000"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1 </a:t>
            </a:r>
            <a:r>
              <a:rPr b="1"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+ β</a:t>
            </a:r>
            <a:r>
              <a:rPr b="1" baseline="-25000"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2</a:t>
            </a:r>
            <a:r>
              <a:rPr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≤ s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61" name="Google Shape;2061;p164"/>
          <p:cNvSpPr txBox="1"/>
          <p:nvPr/>
        </p:nvSpPr>
        <p:spPr>
          <a:xfrm>
            <a:off x="1424725" y="3483325"/>
            <a:ext cx="114600" cy="2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  <p:sp>
        <p:nvSpPr>
          <p:cNvPr id="2062" name="Google Shape;2062;p164"/>
          <p:cNvSpPr txBox="1"/>
          <p:nvPr/>
        </p:nvSpPr>
        <p:spPr>
          <a:xfrm>
            <a:off x="2076725" y="3483325"/>
            <a:ext cx="114600" cy="2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6" name="Shape 2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7" name="Google Shape;2067;p16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Elastic Net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068" name="Google Shape;2068;p16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069" name="Google Shape;2069;p16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070" name="Google Shape;2070;p165"/>
          <p:cNvSpPr txBox="1"/>
          <p:nvPr>
            <p:ph idx="1" type="body"/>
          </p:nvPr>
        </p:nvSpPr>
        <p:spPr>
          <a:xfrm>
            <a:off x="311700" y="1152475"/>
            <a:ext cx="8684100" cy="14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Let’s plot Lasso:</a:t>
            </a:r>
            <a:r>
              <a:rPr b="1" lang="en" sz="2900">
                <a:solidFill>
                  <a:srgbClr val="4D5156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|</a:t>
            </a:r>
            <a:r>
              <a:rPr b="1"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β</a:t>
            </a:r>
            <a:r>
              <a:rPr b="1" baseline="-25000"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1</a:t>
            </a:r>
            <a:r>
              <a:rPr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|</a:t>
            </a:r>
            <a:r>
              <a:rPr b="1"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+ </a:t>
            </a:r>
            <a:r>
              <a:rPr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|</a:t>
            </a:r>
            <a:r>
              <a:rPr b="1"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β</a:t>
            </a:r>
            <a:r>
              <a:rPr b="1" baseline="-25000"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2</a:t>
            </a:r>
            <a:r>
              <a:rPr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| </a:t>
            </a:r>
            <a:r>
              <a:rPr b="1"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≤ s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aseline="30000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071" name="Google Shape;2071;p165"/>
          <p:cNvCxnSpPr/>
          <p:nvPr/>
        </p:nvCxnSpPr>
        <p:spPr>
          <a:xfrm>
            <a:off x="4630350" y="2209525"/>
            <a:ext cx="0" cy="2704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2072" name="Google Shape;2072;p165"/>
          <p:cNvCxnSpPr/>
          <p:nvPr/>
        </p:nvCxnSpPr>
        <p:spPr>
          <a:xfrm>
            <a:off x="4698250" y="2209525"/>
            <a:ext cx="0" cy="2704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2073" name="Google Shape;2073;p165"/>
          <p:cNvSpPr txBox="1"/>
          <p:nvPr>
            <p:ph idx="1" type="body"/>
          </p:nvPr>
        </p:nvSpPr>
        <p:spPr>
          <a:xfrm>
            <a:off x="4630350" y="1852625"/>
            <a:ext cx="45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β</a:t>
            </a:r>
            <a:r>
              <a:rPr b="1" baseline="-25000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r>
              <a:rPr b="1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aseline="30000" sz="1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74" name="Google Shape;2074;p165"/>
          <p:cNvSpPr txBox="1"/>
          <p:nvPr>
            <p:ph idx="1" type="body"/>
          </p:nvPr>
        </p:nvSpPr>
        <p:spPr>
          <a:xfrm>
            <a:off x="5929775" y="3441825"/>
            <a:ext cx="45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β</a:t>
            </a:r>
            <a:r>
              <a:rPr b="1" baseline="-25000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r>
              <a:rPr b="1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aseline="30000" sz="1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75" name="Google Shape;2075;p165"/>
          <p:cNvSpPr/>
          <p:nvPr/>
        </p:nvSpPr>
        <p:spPr>
          <a:xfrm rot="2700000">
            <a:off x="4259119" y="3190542"/>
            <a:ext cx="742462" cy="742462"/>
          </a:xfrm>
          <a:prstGeom prst="rect">
            <a:avLst/>
          </a:prstGeom>
          <a:solidFill>
            <a:srgbClr val="2AB393">
              <a:alpha val="6348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9" name="Shape 2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0" name="Google Shape;2080;p16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Elastic Net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081" name="Google Shape;2081;p16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082" name="Google Shape;2082;p16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083" name="Google Shape;2083;p166"/>
          <p:cNvSpPr txBox="1"/>
          <p:nvPr>
            <p:ph idx="1" type="body"/>
          </p:nvPr>
        </p:nvSpPr>
        <p:spPr>
          <a:xfrm>
            <a:off x="311700" y="1152475"/>
            <a:ext cx="8684100" cy="14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Let’s plot Lasso:</a:t>
            </a:r>
            <a:r>
              <a:rPr b="1" lang="en" sz="2900">
                <a:solidFill>
                  <a:srgbClr val="4D5156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|</a:t>
            </a:r>
            <a:r>
              <a:rPr b="1"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β</a:t>
            </a:r>
            <a:r>
              <a:rPr b="1" baseline="-25000"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1</a:t>
            </a:r>
            <a:r>
              <a:rPr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|</a:t>
            </a:r>
            <a:r>
              <a:rPr b="1"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+ </a:t>
            </a:r>
            <a:r>
              <a:rPr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|</a:t>
            </a:r>
            <a:r>
              <a:rPr b="1"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β</a:t>
            </a:r>
            <a:r>
              <a:rPr b="1" baseline="-25000"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2</a:t>
            </a:r>
            <a:r>
              <a:rPr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| </a:t>
            </a:r>
            <a:r>
              <a:rPr b="1"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≤ s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aseline="30000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084" name="Google Shape;2084;p166"/>
          <p:cNvCxnSpPr/>
          <p:nvPr/>
        </p:nvCxnSpPr>
        <p:spPr>
          <a:xfrm>
            <a:off x="4630350" y="2209525"/>
            <a:ext cx="0" cy="2704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2085" name="Google Shape;2085;p166"/>
          <p:cNvCxnSpPr/>
          <p:nvPr/>
        </p:nvCxnSpPr>
        <p:spPr>
          <a:xfrm>
            <a:off x="4698250" y="2209525"/>
            <a:ext cx="0" cy="2704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2086" name="Google Shape;2086;p166"/>
          <p:cNvSpPr txBox="1"/>
          <p:nvPr>
            <p:ph idx="1" type="body"/>
          </p:nvPr>
        </p:nvSpPr>
        <p:spPr>
          <a:xfrm>
            <a:off x="4630350" y="1852625"/>
            <a:ext cx="45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β</a:t>
            </a:r>
            <a:r>
              <a:rPr b="1" baseline="-25000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r>
              <a:rPr b="1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aseline="30000" sz="1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87" name="Google Shape;2087;p166"/>
          <p:cNvSpPr txBox="1"/>
          <p:nvPr>
            <p:ph idx="1" type="body"/>
          </p:nvPr>
        </p:nvSpPr>
        <p:spPr>
          <a:xfrm>
            <a:off x="5929775" y="3441825"/>
            <a:ext cx="45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β</a:t>
            </a:r>
            <a:r>
              <a:rPr b="1" baseline="-25000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r>
              <a:rPr b="1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aseline="30000" sz="1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88" name="Google Shape;2088;p166"/>
          <p:cNvSpPr/>
          <p:nvPr/>
        </p:nvSpPr>
        <p:spPr>
          <a:xfrm rot="2700000">
            <a:off x="4145840" y="3077266"/>
            <a:ext cx="969019" cy="969019"/>
          </a:xfrm>
          <a:prstGeom prst="rect">
            <a:avLst/>
          </a:prstGeom>
          <a:solidFill>
            <a:srgbClr val="2AB393">
              <a:alpha val="6348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2" name="Shape 2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3" name="Google Shape;2093;p16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Elastic Net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094" name="Google Shape;2094;p16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095" name="Google Shape;2095;p16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096" name="Google Shape;2096;p167"/>
          <p:cNvSpPr txBox="1"/>
          <p:nvPr>
            <p:ph idx="1" type="body"/>
          </p:nvPr>
        </p:nvSpPr>
        <p:spPr>
          <a:xfrm>
            <a:off x="311700" y="1152475"/>
            <a:ext cx="8684100" cy="14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Let’s plot Lasso:</a:t>
            </a:r>
            <a:r>
              <a:rPr b="1" lang="en" sz="2900">
                <a:solidFill>
                  <a:srgbClr val="4D5156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|</a:t>
            </a:r>
            <a:r>
              <a:rPr b="1"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β</a:t>
            </a:r>
            <a:r>
              <a:rPr b="1" baseline="-25000"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1</a:t>
            </a:r>
            <a:r>
              <a:rPr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|</a:t>
            </a:r>
            <a:r>
              <a:rPr b="1"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+ </a:t>
            </a:r>
            <a:r>
              <a:rPr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|</a:t>
            </a:r>
            <a:r>
              <a:rPr b="1"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β</a:t>
            </a:r>
            <a:r>
              <a:rPr b="1" baseline="-25000"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2</a:t>
            </a:r>
            <a:r>
              <a:rPr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| </a:t>
            </a:r>
            <a:r>
              <a:rPr b="1"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≤ s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aseline="30000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097" name="Google Shape;2097;p167"/>
          <p:cNvCxnSpPr/>
          <p:nvPr/>
        </p:nvCxnSpPr>
        <p:spPr>
          <a:xfrm>
            <a:off x="4630350" y="2209525"/>
            <a:ext cx="0" cy="2704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2098" name="Google Shape;2098;p167"/>
          <p:cNvCxnSpPr/>
          <p:nvPr/>
        </p:nvCxnSpPr>
        <p:spPr>
          <a:xfrm>
            <a:off x="4698250" y="2209525"/>
            <a:ext cx="0" cy="2704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2099" name="Google Shape;2099;p167"/>
          <p:cNvSpPr txBox="1"/>
          <p:nvPr>
            <p:ph idx="1" type="body"/>
          </p:nvPr>
        </p:nvSpPr>
        <p:spPr>
          <a:xfrm>
            <a:off x="4630350" y="1852625"/>
            <a:ext cx="45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β</a:t>
            </a:r>
            <a:r>
              <a:rPr b="1" baseline="-25000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r>
              <a:rPr b="1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aseline="30000" sz="1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00" name="Google Shape;2100;p167"/>
          <p:cNvSpPr txBox="1"/>
          <p:nvPr>
            <p:ph idx="1" type="body"/>
          </p:nvPr>
        </p:nvSpPr>
        <p:spPr>
          <a:xfrm>
            <a:off x="5929775" y="3441825"/>
            <a:ext cx="45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β</a:t>
            </a:r>
            <a:r>
              <a:rPr b="1" baseline="-25000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r>
              <a:rPr b="1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aseline="30000" sz="1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01" name="Google Shape;2101;p167"/>
          <p:cNvSpPr/>
          <p:nvPr/>
        </p:nvSpPr>
        <p:spPr>
          <a:xfrm rot="2700000">
            <a:off x="4259119" y="3190542"/>
            <a:ext cx="742462" cy="742462"/>
          </a:xfrm>
          <a:prstGeom prst="rect">
            <a:avLst/>
          </a:prstGeom>
          <a:solidFill>
            <a:srgbClr val="2AB393">
              <a:alpha val="6348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5" name="Shape 2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6" name="Google Shape;2106;p16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Elastic Net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107" name="Google Shape;2107;p16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108" name="Google Shape;2108;p16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109" name="Google Shape;2109;p168"/>
          <p:cNvSpPr txBox="1"/>
          <p:nvPr>
            <p:ph idx="1" type="body"/>
          </p:nvPr>
        </p:nvSpPr>
        <p:spPr>
          <a:xfrm>
            <a:off x="311700" y="1152475"/>
            <a:ext cx="8684100" cy="14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Let’s plot Ridge:</a:t>
            </a:r>
            <a:r>
              <a:rPr b="1" lang="en" sz="2900">
                <a:solidFill>
                  <a:srgbClr val="4D5156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β</a:t>
            </a:r>
            <a:r>
              <a:rPr b="1" baseline="-25000"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1 </a:t>
            </a:r>
            <a:r>
              <a:rPr b="1"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+ β</a:t>
            </a:r>
            <a:r>
              <a:rPr b="1" baseline="-25000"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2</a:t>
            </a:r>
            <a:r>
              <a:rPr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≤ s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aseline="30000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110" name="Google Shape;2110;p168"/>
          <p:cNvCxnSpPr/>
          <p:nvPr/>
        </p:nvCxnSpPr>
        <p:spPr>
          <a:xfrm>
            <a:off x="4630350" y="2209525"/>
            <a:ext cx="0" cy="2704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2111" name="Google Shape;2111;p168"/>
          <p:cNvCxnSpPr/>
          <p:nvPr/>
        </p:nvCxnSpPr>
        <p:spPr>
          <a:xfrm>
            <a:off x="4698250" y="2209525"/>
            <a:ext cx="0" cy="2704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2112" name="Google Shape;2112;p168"/>
          <p:cNvSpPr txBox="1"/>
          <p:nvPr>
            <p:ph idx="1" type="body"/>
          </p:nvPr>
        </p:nvSpPr>
        <p:spPr>
          <a:xfrm>
            <a:off x="4630350" y="1852625"/>
            <a:ext cx="45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β</a:t>
            </a:r>
            <a:r>
              <a:rPr b="1" baseline="-25000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r>
              <a:rPr b="1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aseline="30000" sz="1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13" name="Google Shape;2113;p168"/>
          <p:cNvSpPr txBox="1"/>
          <p:nvPr>
            <p:ph idx="1" type="body"/>
          </p:nvPr>
        </p:nvSpPr>
        <p:spPr>
          <a:xfrm>
            <a:off x="5929775" y="3441825"/>
            <a:ext cx="45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β</a:t>
            </a:r>
            <a:r>
              <a:rPr b="1" baseline="-25000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r>
              <a:rPr b="1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aseline="30000" sz="1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14" name="Google Shape;2114;p168"/>
          <p:cNvSpPr txBox="1"/>
          <p:nvPr/>
        </p:nvSpPr>
        <p:spPr>
          <a:xfrm>
            <a:off x="4057050" y="1104750"/>
            <a:ext cx="114600" cy="2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  <p:sp>
        <p:nvSpPr>
          <p:cNvPr id="2115" name="Google Shape;2115;p168"/>
          <p:cNvSpPr txBox="1"/>
          <p:nvPr/>
        </p:nvSpPr>
        <p:spPr>
          <a:xfrm>
            <a:off x="4709050" y="1104750"/>
            <a:ext cx="114600" cy="2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  <p:sp>
        <p:nvSpPr>
          <p:cNvPr id="2116" name="Google Shape;2116;p168"/>
          <p:cNvSpPr/>
          <p:nvPr/>
        </p:nvSpPr>
        <p:spPr>
          <a:xfrm>
            <a:off x="4120200" y="3051625"/>
            <a:ext cx="1020300" cy="1020300"/>
          </a:xfrm>
          <a:prstGeom prst="ellipse">
            <a:avLst/>
          </a:prstGeom>
          <a:solidFill>
            <a:srgbClr val="2AB393">
              <a:alpha val="6348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0" name="Shape 2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1" name="Google Shape;2121;p16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Elastic Net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122" name="Google Shape;2122;p16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123" name="Google Shape;2123;p16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124" name="Google Shape;2124;p169"/>
          <p:cNvSpPr txBox="1"/>
          <p:nvPr>
            <p:ph idx="1" type="body"/>
          </p:nvPr>
        </p:nvSpPr>
        <p:spPr>
          <a:xfrm>
            <a:off x="311700" y="1152475"/>
            <a:ext cx="8684100" cy="14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Let’s plot Ridge:</a:t>
            </a:r>
            <a:r>
              <a:rPr b="1" lang="en" sz="2900">
                <a:solidFill>
                  <a:srgbClr val="4D5156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β</a:t>
            </a:r>
            <a:r>
              <a:rPr b="1" baseline="-25000"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1 </a:t>
            </a:r>
            <a:r>
              <a:rPr b="1"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+ β</a:t>
            </a:r>
            <a:r>
              <a:rPr b="1" baseline="-25000"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2</a:t>
            </a:r>
            <a:r>
              <a:rPr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≤ s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aseline="30000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125" name="Google Shape;2125;p169"/>
          <p:cNvCxnSpPr/>
          <p:nvPr/>
        </p:nvCxnSpPr>
        <p:spPr>
          <a:xfrm>
            <a:off x="4630350" y="2209525"/>
            <a:ext cx="0" cy="2704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2126" name="Google Shape;2126;p169"/>
          <p:cNvCxnSpPr/>
          <p:nvPr/>
        </p:nvCxnSpPr>
        <p:spPr>
          <a:xfrm>
            <a:off x="4698250" y="2209525"/>
            <a:ext cx="0" cy="2704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2127" name="Google Shape;2127;p169"/>
          <p:cNvSpPr txBox="1"/>
          <p:nvPr>
            <p:ph idx="1" type="body"/>
          </p:nvPr>
        </p:nvSpPr>
        <p:spPr>
          <a:xfrm>
            <a:off x="4630350" y="1852625"/>
            <a:ext cx="45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β</a:t>
            </a:r>
            <a:r>
              <a:rPr b="1" baseline="-25000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r>
              <a:rPr b="1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aseline="30000" sz="1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28" name="Google Shape;2128;p169"/>
          <p:cNvSpPr txBox="1"/>
          <p:nvPr>
            <p:ph idx="1" type="body"/>
          </p:nvPr>
        </p:nvSpPr>
        <p:spPr>
          <a:xfrm>
            <a:off x="5929775" y="3441825"/>
            <a:ext cx="45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β</a:t>
            </a:r>
            <a:r>
              <a:rPr b="1" baseline="-25000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r>
              <a:rPr b="1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aseline="30000" sz="1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29" name="Google Shape;2129;p169"/>
          <p:cNvSpPr txBox="1"/>
          <p:nvPr/>
        </p:nvSpPr>
        <p:spPr>
          <a:xfrm>
            <a:off x="4057050" y="1104750"/>
            <a:ext cx="114600" cy="2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  <p:sp>
        <p:nvSpPr>
          <p:cNvPr id="2130" name="Google Shape;2130;p169"/>
          <p:cNvSpPr txBox="1"/>
          <p:nvPr/>
        </p:nvSpPr>
        <p:spPr>
          <a:xfrm>
            <a:off x="4709050" y="1104750"/>
            <a:ext cx="114600" cy="2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  <p:sp>
        <p:nvSpPr>
          <p:cNvPr id="2131" name="Google Shape;2131;p169"/>
          <p:cNvSpPr/>
          <p:nvPr/>
        </p:nvSpPr>
        <p:spPr>
          <a:xfrm>
            <a:off x="3920700" y="2855750"/>
            <a:ext cx="1419300" cy="1419300"/>
          </a:xfrm>
          <a:prstGeom prst="ellipse">
            <a:avLst/>
          </a:prstGeom>
          <a:solidFill>
            <a:srgbClr val="2AB393">
              <a:alpha val="6348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5" name="Shape 2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6" name="Google Shape;2136;p17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Elastic Net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137" name="Google Shape;2137;p17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138" name="Google Shape;2138;p17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139" name="Google Shape;2139;p170"/>
          <p:cNvSpPr txBox="1"/>
          <p:nvPr>
            <p:ph idx="1" type="body"/>
          </p:nvPr>
        </p:nvSpPr>
        <p:spPr>
          <a:xfrm>
            <a:off x="311700" y="1152475"/>
            <a:ext cx="8684100" cy="14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Let’s plot Ridge:</a:t>
            </a:r>
            <a:r>
              <a:rPr b="1" lang="en" sz="2900">
                <a:solidFill>
                  <a:srgbClr val="4D5156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β</a:t>
            </a:r>
            <a:r>
              <a:rPr b="1" baseline="-25000"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1 </a:t>
            </a:r>
            <a:r>
              <a:rPr b="1"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+ β</a:t>
            </a:r>
            <a:r>
              <a:rPr b="1" baseline="-25000"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2</a:t>
            </a:r>
            <a:r>
              <a:rPr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≤ s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aseline="30000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140" name="Google Shape;2140;p170"/>
          <p:cNvCxnSpPr/>
          <p:nvPr/>
        </p:nvCxnSpPr>
        <p:spPr>
          <a:xfrm>
            <a:off x="4630350" y="2209525"/>
            <a:ext cx="0" cy="2704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2141" name="Google Shape;2141;p170"/>
          <p:cNvCxnSpPr/>
          <p:nvPr/>
        </p:nvCxnSpPr>
        <p:spPr>
          <a:xfrm>
            <a:off x="4698250" y="2209525"/>
            <a:ext cx="0" cy="2704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2142" name="Google Shape;2142;p170"/>
          <p:cNvSpPr txBox="1"/>
          <p:nvPr>
            <p:ph idx="1" type="body"/>
          </p:nvPr>
        </p:nvSpPr>
        <p:spPr>
          <a:xfrm>
            <a:off x="4630350" y="1852625"/>
            <a:ext cx="45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β</a:t>
            </a:r>
            <a:r>
              <a:rPr b="1" baseline="-25000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r>
              <a:rPr b="1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aseline="30000" sz="1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43" name="Google Shape;2143;p170"/>
          <p:cNvSpPr txBox="1"/>
          <p:nvPr>
            <p:ph idx="1" type="body"/>
          </p:nvPr>
        </p:nvSpPr>
        <p:spPr>
          <a:xfrm>
            <a:off x="5929775" y="3441825"/>
            <a:ext cx="45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β</a:t>
            </a:r>
            <a:r>
              <a:rPr b="1" baseline="-25000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r>
              <a:rPr b="1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aseline="30000" sz="1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44" name="Google Shape;2144;p170"/>
          <p:cNvSpPr txBox="1"/>
          <p:nvPr/>
        </p:nvSpPr>
        <p:spPr>
          <a:xfrm>
            <a:off x="4057050" y="1104750"/>
            <a:ext cx="114600" cy="2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  <p:sp>
        <p:nvSpPr>
          <p:cNvPr id="2145" name="Google Shape;2145;p170"/>
          <p:cNvSpPr txBox="1"/>
          <p:nvPr/>
        </p:nvSpPr>
        <p:spPr>
          <a:xfrm>
            <a:off x="4709050" y="1104750"/>
            <a:ext cx="114600" cy="2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  <p:sp>
        <p:nvSpPr>
          <p:cNvPr id="2146" name="Google Shape;2146;p170"/>
          <p:cNvSpPr/>
          <p:nvPr/>
        </p:nvSpPr>
        <p:spPr>
          <a:xfrm>
            <a:off x="4120200" y="3051625"/>
            <a:ext cx="1020300" cy="1020300"/>
          </a:xfrm>
          <a:prstGeom prst="ellipse">
            <a:avLst/>
          </a:prstGeom>
          <a:solidFill>
            <a:srgbClr val="2AB393">
              <a:alpha val="6348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0" name="Shape 2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1" name="Google Shape;2151;p17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Elastic Net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152" name="Google Shape;2152;p17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153" name="Google Shape;2153;p17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154" name="Google Shape;2154;p171"/>
          <p:cNvSpPr txBox="1"/>
          <p:nvPr>
            <p:ph idx="1" type="body"/>
          </p:nvPr>
        </p:nvSpPr>
        <p:spPr>
          <a:xfrm>
            <a:off x="311700" y="1152475"/>
            <a:ext cx="8684100" cy="14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What would RSS look like?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aseline="30000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155" name="Google Shape;2155;p171"/>
          <p:cNvCxnSpPr/>
          <p:nvPr/>
        </p:nvCxnSpPr>
        <p:spPr>
          <a:xfrm>
            <a:off x="4630350" y="2209525"/>
            <a:ext cx="0" cy="2704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2156" name="Google Shape;2156;p171"/>
          <p:cNvCxnSpPr/>
          <p:nvPr/>
        </p:nvCxnSpPr>
        <p:spPr>
          <a:xfrm>
            <a:off x="4698250" y="2209525"/>
            <a:ext cx="0" cy="2704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2157" name="Google Shape;2157;p171"/>
          <p:cNvSpPr txBox="1"/>
          <p:nvPr>
            <p:ph idx="1" type="body"/>
          </p:nvPr>
        </p:nvSpPr>
        <p:spPr>
          <a:xfrm>
            <a:off x="4630350" y="1852625"/>
            <a:ext cx="45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β</a:t>
            </a:r>
            <a:r>
              <a:rPr b="1" baseline="-25000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r>
              <a:rPr b="1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aseline="30000" sz="1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58" name="Google Shape;2158;p171"/>
          <p:cNvSpPr txBox="1"/>
          <p:nvPr>
            <p:ph idx="1" type="body"/>
          </p:nvPr>
        </p:nvSpPr>
        <p:spPr>
          <a:xfrm>
            <a:off x="5929775" y="3441825"/>
            <a:ext cx="45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β</a:t>
            </a:r>
            <a:r>
              <a:rPr b="1" baseline="-25000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r>
              <a:rPr b="1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aseline="30000" sz="1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59" name="Google Shape;2159;p171"/>
          <p:cNvSpPr txBox="1"/>
          <p:nvPr/>
        </p:nvSpPr>
        <p:spPr>
          <a:xfrm>
            <a:off x="4057050" y="1104750"/>
            <a:ext cx="114600" cy="2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Feature Scaling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0" name="Google Shape;180;p28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Critical benefit of feature scaling related to gradient descent.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There are some ML Algos where scaling won’t have an effect (e.g. CART based methods).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81" name="Google Shape;181;p2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82" name="Google Shape;182;p2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3" name="Shape 2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4" name="Google Shape;2164;p17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Elastic Net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165" name="Google Shape;2165;p17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166" name="Google Shape;2166;p17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167" name="Google Shape;2167;p172"/>
          <p:cNvSpPr txBox="1"/>
          <p:nvPr>
            <p:ph idx="1" type="body"/>
          </p:nvPr>
        </p:nvSpPr>
        <p:spPr>
          <a:xfrm>
            <a:off x="311700" y="1152475"/>
            <a:ext cx="8684100" cy="14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What would RSS look like?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aseline="30000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168" name="Google Shape;2168;p172"/>
          <p:cNvCxnSpPr/>
          <p:nvPr/>
        </p:nvCxnSpPr>
        <p:spPr>
          <a:xfrm>
            <a:off x="4630350" y="2209525"/>
            <a:ext cx="0" cy="2704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2169" name="Google Shape;2169;p172"/>
          <p:cNvCxnSpPr/>
          <p:nvPr/>
        </p:nvCxnSpPr>
        <p:spPr>
          <a:xfrm>
            <a:off x="4698250" y="2209525"/>
            <a:ext cx="0" cy="2704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2170" name="Google Shape;2170;p172"/>
          <p:cNvSpPr txBox="1"/>
          <p:nvPr>
            <p:ph idx="1" type="body"/>
          </p:nvPr>
        </p:nvSpPr>
        <p:spPr>
          <a:xfrm>
            <a:off x="4630350" y="1852625"/>
            <a:ext cx="45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β</a:t>
            </a:r>
            <a:r>
              <a:rPr b="1" baseline="-25000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r>
              <a:rPr b="1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aseline="30000" sz="1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71" name="Google Shape;2171;p172"/>
          <p:cNvSpPr txBox="1"/>
          <p:nvPr>
            <p:ph idx="1" type="body"/>
          </p:nvPr>
        </p:nvSpPr>
        <p:spPr>
          <a:xfrm>
            <a:off x="5929775" y="3441825"/>
            <a:ext cx="45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β</a:t>
            </a:r>
            <a:r>
              <a:rPr b="1" baseline="-25000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r>
              <a:rPr b="1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aseline="30000" sz="1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72" name="Google Shape;2172;p172"/>
          <p:cNvSpPr txBox="1"/>
          <p:nvPr/>
        </p:nvSpPr>
        <p:spPr>
          <a:xfrm>
            <a:off x="4057050" y="1104750"/>
            <a:ext cx="114600" cy="2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173" name="Google Shape;2173;p172"/>
          <p:cNvCxnSpPr/>
          <p:nvPr/>
        </p:nvCxnSpPr>
        <p:spPr>
          <a:xfrm>
            <a:off x="5137475" y="2004300"/>
            <a:ext cx="1581600" cy="1624200"/>
          </a:xfrm>
          <a:prstGeom prst="straightConnector1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7" name="Shape 2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8" name="Google Shape;2178;p17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Elastic Net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179" name="Google Shape;2179;p17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180" name="Google Shape;2180;p17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181" name="Google Shape;2181;p173"/>
          <p:cNvSpPr txBox="1"/>
          <p:nvPr>
            <p:ph idx="1" type="body"/>
          </p:nvPr>
        </p:nvSpPr>
        <p:spPr>
          <a:xfrm>
            <a:off x="311700" y="1152475"/>
            <a:ext cx="8684100" cy="14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What would RSS look like?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aseline="30000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182" name="Google Shape;2182;p173"/>
          <p:cNvCxnSpPr/>
          <p:nvPr/>
        </p:nvCxnSpPr>
        <p:spPr>
          <a:xfrm>
            <a:off x="4630350" y="2209525"/>
            <a:ext cx="0" cy="2704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2183" name="Google Shape;2183;p173"/>
          <p:cNvCxnSpPr/>
          <p:nvPr/>
        </p:nvCxnSpPr>
        <p:spPr>
          <a:xfrm>
            <a:off x="4698250" y="2209525"/>
            <a:ext cx="0" cy="2704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2184" name="Google Shape;2184;p173"/>
          <p:cNvSpPr txBox="1"/>
          <p:nvPr>
            <p:ph idx="1" type="body"/>
          </p:nvPr>
        </p:nvSpPr>
        <p:spPr>
          <a:xfrm>
            <a:off x="4630350" y="1852625"/>
            <a:ext cx="45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β</a:t>
            </a:r>
            <a:r>
              <a:rPr b="1" baseline="-25000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r>
              <a:rPr b="1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aseline="30000" sz="1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85" name="Google Shape;2185;p173"/>
          <p:cNvSpPr txBox="1"/>
          <p:nvPr>
            <p:ph idx="1" type="body"/>
          </p:nvPr>
        </p:nvSpPr>
        <p:spPr>
          <a:xfrm>
            <a:off x="5929775" y="3441825"/>
            <a:ext cx="45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β</a:t>
            </a:r>
            <a:r>
              <a:rPr b="1" baseline="-25000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r>
              <a:rPr b="1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aseline="30000" sz="1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86" name="Google Shape;2186;p173"/>
          <p:cNvSpPr txBox="1"/>
          <p:nvPr/>
        </p:nvSpPr>
        <p:spPr>
          <a:xfrm>
            <a:off x="4057050" y="1104750"/>
            <a:ext cx="114600" cy="2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187" name="Google Shape;2187;p173"/>
          <p:cNvCxnSpPr/>
          <p:nvPr/>
        </p:nvCxnSpPr>
        <p:spPr>
          <a:xfrm>
            <a:off x="5137475" y="2004300"/>
            <a:ext cx="1581600" cy="1624200"/>
          </a:xfrm>
          <a:prstGeom prst="straightConnector1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88" name="Google Shape;2188;p173"/>
          <p:cNvCxnSpPr/>
          <p:nvPr/>
        </p:nvCxnSpPr>
        <p:spPr>
          <a:xfrm>
            <a:off x="5018200" y="2126500"/>
            <a:ext cx="1581600" cy="1624200"/>
          </a:xfrm>
          <a:prstGeom prst="straightConnector1">
            <a:avLst/>
          </a:prstGeom>
          <a:noFill/>
          <a:ln cap="flat" cmpd="sng" w="19050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89" name="Google Shape;2189;p173"/>
          <p:cNvCxnSpPr/>
          <p:nvPr/>
        </p:nvCxnSpPr>
        <p:spPr>
          <a:xfrm>
            <a:off x="4911025" y="2266800"/>
            <a:ext cx="1581600" cy="1624200"/>
          </a:xfrm>
          <a:prstGeom prst="straightConnector1">
            <a:avLst/>
          </a:prstGeom>
          <a:noFill/>
          <a:ln cap="flat" cmpd="sng" w="19050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90" name="Google Shape;2190;p173"/>
          <p:cNvCxnSpPr/>
          <p:nvPr/>
        </p:nvCxnSpPr>
        <p:spPr>
          <a:xfrm>
            <a:off x="5256600" y="1900000"/>
            <a:ext cx="1581600" cy="1624200"/>
          </a:xfrm>
          <a:prstGeom prst="straightConnector1">
            <a:avLst/>
          </a:prstGeom>
          <a:noFill/>
          <a:ln cap="flat" cmpd="sng" w="19050">
            <a:solidFill>
              <a:srgbClr val="EA9999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4" name="Shape 2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5" name="Google Shape;2195;p17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Elastic Net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196" name="Google Shape;2196;p17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197" name="Google Shape;2197;p17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198" name="Google Shape;2198;p174"/>
          <p:cNvSpPr txBox="1"/>
          <p:nvPr>
            <p:ph idx="1" type="body"/>
          </p:nvPr>
        </p:nvSpPr>
        <p:spPr>
          <a:xfrm>
            <a:off x="311700" y="1152475"/>
            <a:ext cx="8684100" cy="14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But were subject to the penalty!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aseline="30000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199" name="Google Shape;2199;p174"/>
          <p:cNvCxnSpPr/>
          <p:nvPr/>
        </p:nvCxnSpPr>
        <p:spPr>
          <a:xfrm>
            <a:off x="4630350" y="2209525"/>
            <a:ext cx="0" cy="2704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2200" name="Google Shape;2200;p174"/>
          <p:cNvCxnSpPr/>
          <p:nvPr/>
        </p:nvCxnSpPr>
        <p:spPr>
          <a:xfrm>
            <a:off x="4698250" y="2209525"/>
            <a:ext cx="0" cy="2704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2201" name="Google Shape;2201;p174"/>
          <p:cNvSpPr txBox="1"/>
          <p:nvPr>
            <p:ph idx="1" type="body"/>
          </p:nvPr>
        </p:nvSpPr>
        <p:spPr>
          <a:xfrm>
            <a:off x="4630350" y="1852625"/>
            <a:ext cx="45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β</a:t>
            </a:r>
            <a:r>
              <a:rPr b="1" baseline="-25000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r>
              <a:rPr b="1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aseline="30000" sz="1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02" name="Google Shape;2202;p174"/>
          <p:cNvSpPr txBox="1"/>
          <p:nvPr>
            <p:ph idx="1" type="body"/>
          </p:nvPr>
        </p:nvSpPr>
        <p:spPr>
          <a:xfrm>
            <a:off x="5929775" y="3441825"/>
            <a:ext cx="45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β</a:t>
            </a:r>
            <a:r>
              <a:rPr b="1" baseline="-25000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r>
              <a:rPr b="1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aseline="30000" sz="1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03" name="Google Shape;2203;p174"/>
          <p:cNvSpPr txBox="1"/>
          <p:nvPr/>
        </p:nvSpPr>
        <p:spPr>
          <a:xfrm>
            <a:off x="4057050" y="1104750"/>
            <a:ext cx="114600" cy="2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04" name="Google Shape;2204;p174"/>
          <p:cNvCxnSpPr/>
          <p:nvPr/>
        </p:nvCxnSpPr>
        <p:spPr>
          <a:xfrm>
            <a:off x="5137475" y="2004300"/>
            <a:ext cx="1581600" cy="1624200"/>
          </a:xfrm>
          <a:prstGeom prst="straightConnector1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05" name="Google Shape;2205;p174"/>
          <p:cNvCxnSpPr/>
          <p:nvPr/>
        </p:nvCxnSpPr>
        <p:spPr>
          <a:xfrm>
            <a:off x="5018200" y="2126500"/>
            <a:ext cx="1581600" cy="1624200"/>
          </a:xfrm>
          <a:prstGeom prst="straightConnector1">
            <a:avLst/>
          </a:prstGeom>
          <a:noFill/>
          <a:ln cap="flat" cmpd="sng" w="19050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06" name="Google Shape;2206;p174"/>
          <p:cNvCxnSpPr/>
          <p:nvPr/>
        </p:nvCxnSpPr>
        <p:spPr>
          <a:xfrm>
            <a:off x="4911025" y="2266800"/>
            <a:ext cx="1581600" cy="1624200"/>
          </a:xfrm>
          <a:prstGeom prst="straightConnector1">
            <a:avLst/>
          </a:prstGeom>
          <a:noFill/>
          <a:ln cap="flat" cmpd="sng" w="19050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07" name="Google Shape;2207;p174"/>
          <p:cNvCxnSpPr/>
          <p:nvPr/>
        </p:nvCxnSpPr>
        <p:spPr>
          <a:xfrm>
            <a:off x="5256600" y="1900000"/>
            <a:ext cx="1581600" cy="1624200"/>
          </a:xfrm>
          <a:prstGeom prst="straightConnector1">
            <a:avLst/>
          </a:prstGeom>
          <a:noFill/>
          <a:ln cap="flat" cmpd="sng" w="19050">
            <a:solidFill>
              <a:srgbClr val="EA9999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1" name="Shape 2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2" name="Google Shape;2212;p17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Elastic Net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213" name="Google Shape;2213;p17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214" name="Google Shape;2214;p17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215" name="Google Shape;2215;p175"/>
          <p:cNvSpPr txBox="1"/>
          <p:nvPr>
            <p:ph idx="1" type="body"/>
          </p:nvPr>
        </p:nvSpPr>
        <p:spPr>
          <a:xfrm>
            <a:off x="311700" y="1152475"/>
            <a:ext cx="8684100" cy="14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Penalty for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Ridge:</a:t>
            </a:r>
            <a:r>
              <a:rPr b="1" lang="en" sz="2900">
                <a:solidFill>
                  <a:srgbClr val="4D5156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β</a:t>
            </a:r>
            <a:r>
              <a:rPr b="1" baseline="-25000"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1 </a:t>
            </a:r>
            <a:r>
              <a:rPr b="1"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+ β</a:t>
            </a:r>
            <a:r>
              <a:rPr b="1" baseline="-25000"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2</a:t>
            </a:r>
            <a:r>
              <a:rPr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≤ s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aseline="30000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216" name="Google Shape;2216;p175"/>
          <p:cNvCxnSpPr/>
          <p:nvPr/>
        </p:nvCxnSpPr>
        <p:spPr>
          <a:xfrm>
            <a:off x="4630350" y="2209525"/>
            <a:ext cx="0" cy="2704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2217" name="Google Shape;2217;p175"/>
          <p:cNvCxnSpPr/>
          <p:nvPr/>
        </p:nvCxnSpPr>
        <p:spPr>
          <a:xfrm>
            <a:off x="4698250" y="2209525"/>
            <a:ext cx="0" cy="2704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2218" name="Google Shape;2218;p175"/>
          <p:cNvSpPr txBox="1"/>
          <p:nvPr>
            <p:ph idx="1" type="body"/>
          </p:nvPr>
        </p:nvSpPr>
        <p:spPr>
          <a:xfrm>
            <a:off x="4630350" y="1852625"/>
            <a:ext cx="45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β</a:t>
            </a:r>
            <a:r>
              <a:rPr b="1" baseline="-25000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r>
              <a:rPr b="1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aseline="30000" sz="1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19" name="Google Shape;2219;p175"/>
          <p:cNvSpPr txBox="1"/>
          <p:nvPr>
            <p:ph idx="1" type="body"/>
          </p:nvPr>
        </p:nvSpPr>
        <p:spPr>
          <a:xfrm>
            <a:off x="5929775" y="3441825"/>
            <a:ext cx="45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β</a:t>
            </a:r>
            <a:r>
              <a:rPr b="1" baseline="-25000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r>
              <a:rPr b="1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aseline="30000" sz="1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20" name="Google Shape;2220;p175"/>
          <p:cNvSpPr txBox="1"/>
          <p:nvPr/>
        </p:nvSpPr>
        <p:spPr>
          <a:xfrm>
            <a:off x="4361850" y="1104750"/>
            <a:ext cx="114600" cy="2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  <p:sp>
        <p:nvSpPr>
          <p:cNvPr id="2221" name="Google Shape;2221;p175"/>
          <p:cNvSpPr txBox="1"/>
          <p:nvPr/>
        </p:nvSpPr>
        <p:spPr>
          <a:xfrm>
            <a:off x="5013850" y="1104750"/>
            <a:ext cx="114600" cy="2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  <p:sp>
        <p:nvSpPr>
          <p:cNvPr id="2222" name="Google Shape;2222;p175"/>
          <p:cNvSpPr/>
          <p:nvPr/>
        </p:nvSpPr>
        <p:spPr>
          <a:xfrm>
            <a:off x="4120200" y="3051625"/>
            <a:ext cx="1020300" cy="1020300"/>
          </a:xfrm>
          <a:prstGeom prst="ellipse">
            <a:avLst/>
          </a:prstGeom>
          <a:solidFill>
            <a:srgbClr val="2AB393">
              <a:alpha val="6348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23" name="Google Shape;2223;p175"/>
          <p:cNvCxnSpPr/>
          <p:nvPr/>
        </p:nvCxnSpPr>
        <p:spPr>
          <a:xfrm>
            <a:off x="4219850" y="2324225"/>
            <a:ext cx="1672200" cy="1865700"/>
          </a:xfrm>
          <a:prstGeom prst="straightConnector1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24" name="Google Shape;2224;p175"/>
          <p:cNvSpPr/>
          <p:nvPr/>
        </p:nvSpPr>
        <p:spPr>
          <a:xfrm>
            <a:off x="4944275" y="3151300"/>
            <a:ext cx="114600" cy="114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9" name="Google Shape;2229;p17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Elastic Net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230" name="Google Shape;2230;p17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231" name="Google Shape;2231;p17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232" name="Google Shape;2232;p176"/>
          <p:cNvSpPr txBox="1"/>
          <p:nvPr>
            <p:ph idx="1" type="body"/>
          </p:nvPr>
        </p:nvSpPr>
        <p:spPr>
          <a:xfrm>
            <a:off x="311700" y="1152475"/>
            <a:ext cx="8684100" cy="14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Penalty for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Lasso:</a:t>
            </a:r>
            <a:r>
              <a:rPr b="1" lang="en" sz="2900">
                <a:solidFill>
                  <a:srgbClr val="4D5156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|</a:t>
            </a:r>
            <a:r>
              <a:rPr b="1"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β</a:t>
            </a:r>
            <a:r>
              <a:rPr b="1" baseline="-25000"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1</a:t>
            </a:r>
            <a:r>
              <a:rPr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|</a:t>
            </a:r>
            <a:r>
              <a:rPr b="1"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+ </a:t>
            </a:r>
            <a:r>
              <a:rPr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|</a:t>
            </a:r>
            <a:r>
              <a:rPr b="1"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β</a:t>
            </a:r>
            <a:r>
              <a:rPr b="1" baseline="-25000"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2</a:t>
            </a:r>
            <a:r>
              <a:rPr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| </a:t>
            </a:r>
            <a:r>
              <a:rPr b="1"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≤ s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aseline="30000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233" name="Google Shape;2233;p176"/>
          <p:cNvCxnSpPr/>
          <p:nvPr/>
        </p:nvCxnSpPr>
        <p:spPr>
          <a:xfrm>
            <a:off x="4630350" y="2209525"/>
            <a:ext cx="0" cy="2704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2234" name="Google Shape;2234;p176"/>
          <p:cNvCxnSpPr/>
          <p:nvPr/>
        </p:nvCxnSpPr>
        <p:spPr>
          <a:xfrm>
            <a:off x="4698250" y="2209525"/>
            <a:ext cx="0" cy="2704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2235" name="Google Shape;2235;p176"/>
          <p:cNvSpPr txBox="1"/>
          <p:nvPr>
            <p:ph idx="1" type="body"/>
          </p:nvPr>
        </p:nvSpPr>
        <p:spPr>
          <a:xfrm>
            <a:off x="4630350" y="1852625"/>
            <a:ext cx="45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β</a:t>
            </a:r>
            <a:r>
              <a:rPr b="1" baseline="-25000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r>
              <a:rPr b="1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aseline="30000" sz="1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36" name="Google Shape;2236;p176"/>
          <p:cNvSpPr txBox="1"/>
          <p:nvPr>
            <p:ph idx="1" type="body"/>
          </p:nvPr>
        </p:nvSpPr>
        <p:spPr>
          <a:xfrm>
            <a:off x="5929775" y="3441825"/>
            <a:ext cx="45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β</a:t>
            </a:r>
            <a:r>
              <a:rPr b="1" baseline="-25000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r>
              <a:rPr b="1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aseline="30000" sz="1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37" name="Google Shape;2237;p176"/>
          <p:cNvSpPr/>
          <p:nvPr/>
        </p:nvSpPr>
        <p:spPr>
          <a:xfrm rot="2700000">
            <a:off x="4259119" y="3190542"/>
            <a:ext cx="742462" cy="742462"/>
          </a:xfrm>
          <a:prstGeom prst="rect">
            <a:avLst/>
          </a:prstGeom>
          <a:solidFill>
            <a:srgbClr val="2AB393">
              <a:alpha val="6348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38" name="Google Shape;2238;p176"/>
          <p:cNvCxnSpPr/>
          <p:nvPr/>
        </p:nvCxnSpPr>
        <p:spPr>
          <a:xfrm>
            <a:off x="4125375" y="2517425"/>
            <a:ext cx="1623900" cy="1642200"/>
          </a:xfrm>
          <a:prstGeom prst="straightConnector1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2" name="Shape 2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3" name="Google Shape;2243;p17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Elastic Net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244" name="Google Shape;2244;p17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245" name="Google Shape;2245;p17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246" name="Google Shape;2246;p177"/>
          <p:cNvSpPr txBox="1"/>
          <p:nvPr>
            <p:ph idx="1" type="body"/>
          </p:nvPr>
        </p:nvSpPr>
        <p:spPr>
          <a:xfrm>
            <a:off x="311700" y="1152475"/>
            <a:ext cx="8684100" cy="32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Lasso: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 convex object that lies tangent to the boundary, is likely to encounter a corner of a hypercube, for which some components of </a:t>
            </a:r>
            <a:r>
              <a:rPr b="1"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β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are identically zero.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0" name="Shape 2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1" name="Google Shape;2251;p17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Elastic Net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252" name="Google Shape;2252;p17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253" name="Google Shape;2253;p17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254" name="Google Shape;2254;p178"/>
          <p:cNvSpPr txBox="1"/>
          <p:nvPr>
            <p:ph idx="1" type="body"/>
          </p:nvPr>
        </p:nvSpPr>
        <p:spPr>
          <a:xfrm>
            <a:off x="311700" y="1152475"/>
            <a:ext cx="8684100" cy="32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Ridge: I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 the case of an n-sphere, the points on the boundary for which some of the components of </a:t>
            </a:r>
            <a:r>
              <a:rPr b="1"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β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are zero are not distinguished from the others and the convex object is no more likely to contact a point at which some components of </a:t>
            </a:r>
            <a:r>
              <a:rPr b="1"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β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are zero than one for which none of them are.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8" name="Shape 2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9" name="Google Shape;2259;p1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72025" y="2504600"/>
            <a:ext cx="4293150" cy="2530250"/>
          </a:xfrm>
          <a:prstGeom prst="rect">
            <a:avLst/>
          </a:prstGeom>
          <a:noFill/>
          <a:ln>
            <a:noFill/>
          </a:ln>
        </p:spPr>
      </p:pic>
      <p:sp>
        <p:nvSpPr>
          <p:cNvPr id="2260" name="Google Shape;2260;p17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Elastic Net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261" name="Google Shape;2261;p179"/>
          <p:cNvPicPr preferRelativeResize="0"/>
          <p:nvPr/>
        </p:nvPicPr>
        <p:blipFill rotWithShape="1">
          <a:blip r:embed="rId4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262" name="Google Shape;2262;p179"/>
          <p:cNvPicPr preferRelativeResize="0"/>
          <p:nvPr/>
        </p:nvPicPr>
        <p:blipFill rotWithShape="1">
          <a:blip r:embed="rId4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263" name="Google Shape;2263;p179"/>
          <p:cNvSpPr txBox="1"/>
          <p:nvPr>
            <p:ph idx="1" type="body"/>
          </p:nvPr>
        </p:nvSpPr>
        <p:spPr>
          <a:xfrm>
            <a:off x="311700" y="1152475"/>
            <a:ext cx="8684100" cy="32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This is why Lasso is more likely to lead to coefficients as zero.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This diagram is also commonly shown with contour RSS: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7" name="Shape 2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8" name="Google Shape;2268;p18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Elastic Net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269" name="Google Shape;2269;p18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270" name="Google Shape;2270;p18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1" name="Google Shape;2271;p180"/>
          <p:cNvPicPr preferRelativeResize="0"/>
          <p:nvPr/>
        </p:nvPicPr>
        <p:blipFill rotWithShape="1">
          <a:blip r:embed="rId4">
            <a:alphaModFix/>
          </a:blip>
          <a:srcRect b="10746" l="0" r="0" t="0"/>
          <a:stretch/>
        </p:blipFill>
        <p:spPr>
          <a:xfrm>
            <a:off x="347709" y="2642175"/>
            <a:ext cx="5746134" cy="1667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2" name="Google Shape;2272;p180"/>
          <p:cNvPicPr preferRelativeResize="0"/>
          <p:nvPr/>
        </p:nvPicPr>
        <p:blipFill rotWithShape="1">
          <a:blip r:embed="rId5">
            <a:alphaModFix/>
          </a:blip>
          <a:srcRect b="0" l="0" r="31506" t="-1615"/>
          <a:stretch/>
        </p:blipFill>
        <p:spPr>
          <a:xfrm>
            <a:off x="1506067" y="2680067"/>
            <a:ext cx="5746134" cy="1667558"/>
          </a:xfrm>
          <a:prstGeom prst="rect">
            <a:avLst/>
          </a:prstGeom>
          <a:noFill/>
          <a:ln>
            <a:noFill/>
          </a:ln>
        </p:spPr>
      </p:pic>
      <p:sp>
        <p:nvSpPr>
          <p:cNvPr id="2273" name="Google Shape;2273;p180"/>
          <p:cNvSpPr/>
          <p:nvPr/>
        </p:nvSpPr>
        <p:spPr>
          <a:xfrm>
            <a:off x="87600" y="3388762"/>
            <a:ext cx="1133100" cy="521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Georgia"/>
                <a:ea typeface="Georgia"/>
                <a:cs typeface="Georgia"/>
                <a:sym typeface="Georgia"/>
              </a:rPr>
              <a:t>Error</a:t>
            </a:r>
            <a:endParaRPr sz="30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274" name="Google Shape;2274;p180"/>
          <p:cNvSpPr txBox="1"/>
          <p:nvPr>
            <p:ph idx="1" type="body"/>
          </p:nvPr>
        </p:nvSpPr>
        <p:spPr>
          <a:xfrm>
            <a:off x="311700" y="1152475"/>
            <a:ext cx="8684100" cy="14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Elastic Net seeks to improve on both L1 and L2 Regularization by combining them:</a:t>
            </a:r>
            <a:endParaRPr b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75" name="Google Shape;2275;p180"/>
          <p:cNvPicPr preferRelativeResize="0"/>
          <p:nvPr/>
        </p:nvPicPr>
        <p:blipFill rotWithShape="1">
          <a:blip r:embed="rId6">
            <a:alphaModFix/>
          </a:blip>
          <a:srcRect b="0" l="47092" r="32103" t="0"/>
          <a:stretch/>
        </p:blipFill>
        <p:spPr>
          <a:xfrm>
            <a:off x="7283950" y="2890475"/>
            <a:ext cx="1793724" cy="1419300"/>
          </a:xfrm>
          <a:prstGeom prst="rect">
            <a:avLst/>
          </a:prstGeom>
          <a:noFill/>
          <a:ln>
            <a:noFill/>
          </a:ln>
        </p:spPr>
      </p:pic>
      <p:sp>
        <p:nvSpPr>
          <p:cNvPr id="2276" name="Google Shape;2276;p180"/>
          <p:cNvSpPr txBox="1"/>
          <p:nvPr/>
        </p:nvSpPr>
        <p:spPr>
          <a:xfrm>
            <a:off x="6139600" y="3568450"/>
            <a:ext cx="3441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mbria"/>
                <a:ea typeface="Cambria"/>
                <a:cs typeface="Cambria"/>
                <a:sym typeface="Cambria"/>
              </a:rPr>
              <a:t>1</a:t>
            </a:r>
            <a:endParaRPr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2277" name="Google Shape;2277;p180"/>
          <p:cNvSpPr txBox="1"/>
          <p:nvPr/>
        </p:nvSpPr>
        <p:spPr>
          <a:xfrm>
            <a:off x="7752925" y="3600125"/>
            <a:ext cx="3441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mbria"/>
                <a:ea typeface="Cambria"/>
                <a:cs typeface="Cambria"/>
                <a:sym typeface="Cambria"/>
              </a:rPr>
              <a:t>2</a:t>
            </a:r>
            <a:endParaRPr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1" name="Shape 2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2" name="Google Shape;2282;p18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Elastic Net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283" name="Google Shape;2283;p18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284" name="Google Shape;2284;p18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5" name="Google Shape;2285;p181"/>
          <p:cNvPicPr preferRelativeResize="0"/>
          <p:nvPr/>
        </p:nvPicPr>
        <p:blipFill rotWithShape="1">
          <a:blip r:embed="rId4">
            <a:alphaModFix/>
          </a:blip>
          <a:srcRect b="10746" l="0" r="0" t="0"/>
          <a:stretch/>
        </p:blipFill>
        <p:spPr>
          <a:xfrm>
            <a:off x="347709" y="2642175"/>
            <a:ext cx="5746134" cy="1667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6" name="Google Shape;2286;p181"/>
          <p:cNvPicPr preferRelativeResize="0"/>
          <p:nvPr/>
        </p:nvPicPr>
        <p:blipFill rotWithShape="1">
          <a:blip r:embed="rId5">
            <a:alphaModFix/>
          </a:blip>
          <a:srcRect b="0" l="0" r="31506" t="-1615"/>
          <a:stretch/>
        </p:blipFill>
        <p:spPr>
          <a:xfrm>
            <a:off x="1506067" y="2680067"/>
            <a:ext cx="5746134" cy="1667558"/>
          </a:xfrm>
          <a:prstGeom prst="rect">
            <a:avLst/>
          </a:prstGeom>
          <a:noFill/>
          <a:ln>
            <a:noFill/>
          </a:ln>
        </p:spPr>
      </p:pic>
      <p:sp>
        <p:nvSpPr>
          <p:cNvPr id="2287" name="Google Shape;2287;p181"/>
          <p:cNvSpPr/>
          <p:nvPr/>
        </p:nvSpPr>
        <p:spPr>
          <a:xfrm>
            <a:off x="87600" y="3388762"/>
            <a:ext cx="1133100" cy="521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Georgia"/>
                <a:ea typeface="Georgia"/>
                <a:cs typeface="Georgia"/>
                <a:sym typeface="Georgia"/>
              </a:rPr>
              <a:t>Error</a:t>
            </a:r>
            <a:endParaRPr sz="30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288" name="Google Shape;2288;p181"/>
          <p:cNvSpPr txBox="1"/>
          <p:nvPr>
            <p:ph idx="1" type="body"/>
          </p:nvPr>
        </p:nvSpPr>
        <p:spPr>
          <a:xfrm>
            <a:off x="311700" y="1152475"/>
            <a:ext cx="8684100" cy="14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Here we seek to minimize RSS and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both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the squared and absolute value terms: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89" name="Google Shape;2289;p181"/>
          <p:cNvPicPr preferRelativeResize="0"/>
          <p:nvPr/>
        </p:nvPicPr>
        <p:blipFill rotWithShape="1">
          <a:blip r:embed="rId6">
            <a:alphaModFix/>
          </a:blip>
          <a:srcRect b="0" l="47092" r="32103" t="0"/>
          <a:stretch/>
        </p:blipFill>
        <p:spPr>
          <a:xfrm>
            <a:off x="7283950" y="2890475"/>
            <a:ext cx="1793724" cy="1419300"/>
          </a:xfrm>
          <a:prstGeom prst="rect">
            <a:avLst/>
          </a:prstGeom>
          <a:noFill/>
          <a:ln>
            <a:noFill/>
          </a:ln>
        </p:spPr>
      </p:pic>
      <p:sp>
        <p:nvSpPr>
          <p:cNvPr id="2290" name="Google Shape;2290;p181"/>
          <p:cNvSpPr txBox="1"/>
          <p:nvPr/>
        </p:nvSpPr>
        <p:spPr>
          <a:xfrm>
            <a:off x="6139600" y="3568450"/>
            <a:ext cx="3441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mbria"/>
                <a:ea typeface="Cambria"/>
                <a:cs typeface="Cambria"/>
                <a:sym typeface="Cambria"/>
              </a:rPr>
              <a:t>1</a:t>
            </a:r>
            <a:endParaRPr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2291" name="Google Shape;2291;p181"/>
          <p:cNvSpPr txBox="1"/>
          <p:nvPr/>
        </p:nvSpPr>
        <p:spPr>
          <a:xfrm>
            <a:off x="7752925" y="3600125"/>
            <a:ext cx="3441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mbria"/>
                <a:ea typeface="Cambria"/>
                <a:cs typeface="Cambria"/>
                <a:sym typeface="Cambria"/>
              </a:rPr>
              <a:t>2</a:t>
            </a:r>
            <a:endParaRPr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Feature Scaling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8" name="Google Shape;188;p29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Scaling the features so that their respective ranges are uniform is important in comparing measurements that have different units.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Allows us directly compare model coefficients to each other.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89" name="Google Shape;189;p2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90" name="Google Shape;190;p2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5" name="Shape 2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6" name="Google Shape;2296;p18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Elastic Net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297" name="Google Shape;2297;p18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298" name="Google Shape;2298;p18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9" name="Google Shape;2299;p182"/>
          <p:cNvPicPr preferRelativeResize="0"/>
          <p:nvPr/>
        </p:nvPicPr>
        <p:blipFill rotWithShape="1">
          <a:blip r:embed="rId4">
            <a:alphaModFix/>
          </a:blip>
          <a:srcRect b="10746" l="0" r="0" t="0"/>
          <a:stretch/>
        </p:blipFill>
        <p:spPr>
          <a:xfrm>
            <a:off x="347709" y="2642175"/>
            <a:ext cx="5746134" cy="1667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0" name="Google Shape;2300;p182"/>
          <p:cNvPicPr preferRelativeResize="0"/>
          <p:nvPr/>
        </p:nvPicPr>
        <p:blipFill rotWithShape="1">
          <a:blip r:embed="rId5">
            <a:alphaModFix/>
          </a:blip>
          <a:srcRect b="0" l="0" r="31506" t="-1615"/>
          <a:stretch/>
        </p:blipFill>
        <p:spPr>
          <a:xfrm>
            <a:off x="1506067" y="2680067"/>
            <a:ext cx="5746134" cy="1667558"/>
          </a:xfrm>
          <a:prstGeom prst="rect">
            <a:avLst/>
          </a:prstGeom>
          <a:noFill/>
          <a:ln>
            <a:noFill/>
          </a:ln>
        </p:spPr>
      </p:pic>
      <p:sp>
        <p:nvSpPr>
          <p:cNvPr id="2301" name="Google Shape;2301;p182"/>
          <p:cNvSpPr/>
          <p:nvPr/>
        </p:nvSpPr>
        <p:spPr>
          <a:xfrm>
            <a:off x="87600" y="3388762"/>
            <a:ext cx="1133100" cy="521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Georgia"/>
                <a:ea typeface="Georgia"/>
                <a:cs typeface="Georgia"/>
                <a:sym typeface="Georgia"/>
              </a:rPr>
              <a:t>Error</a:t>
            </a:r>
            <a:endParaRPr sz="30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302" name="Google Shape;2302;p182"/>
          <p:cNvSpPr txBox="1"/>
          <p:nvPr>
            <p:ph idx="1" type="body"/>
          </p:nvPr>
        </p:nvSpPr>
        <p:spPr>
          <a:xfrm>
            <a:off x="311700" y="1152475"/>
            <a:ext cx="8684100" cy="14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Notice there are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two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distinct lambda values for each penalty: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303" name="Google Shape;2303;p182"/>
          <p:cNvPicPr preferRelativeResize="0"/>
          <p:nvPr/>
        </p:nvPicPr>
        <p:blipFill rotWithShape="1">
          <a:blip r:embed="rId6">
            <a:alphaModFix/>
          </a:blip>
          <a:srcRect b="0" l="47092" r="32103" t="0"/>
          <a:stretch/>
        </p:blipFill>
        <p:spPr>
          <a:xfrm>
            <a:off x="7283950" y="2890475"/>
            <a:ext cx="1793724" cy="1419300"/>
          </a:xfrm>
          <a:prstGeom prst="rect">
            <a:avLst/>
          </a:prstGeom>
          <a:noFill/>
          <a:ln>
            <a:noFill/>
          </a:ln>
        </p:spPr>
      </p:pic>
      <p:sp>
        <p:nvSpPr>
          <p:cNvPr id="2304" name="Google Shape;2304;p182"/>
          <p:cNvSpPr txBox="1"/>
          <p:nvPr/>
        </p:nvSpPr>
        <p:spPr>
          <a:xfrm>
            <a:off x="6139600" y="3568450"/>
            <a:ext cx="3441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mbria"/>
                <a:ea typeface="Cambria"/>
                <a:cs typeface="Cambria"/>
                <a:sym typeface="Cambria"/>
              </a:rPr>
              <a:t>1</a:t>
            </a:r>
            <a:endParaRPr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2305" name="Google Shape;2305;p182"/>
          <p:cNvSpPr txBox="1"/>
          <p:nvPr/>
        </p:nvSpPr>
        <p:spPr>
          <a:xfrm>
            <a:off x="7752925" y="3600125"/>
            <a:ext cx="3441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mbria"/>
                <a:ea typeface="Cambria"/>
                <a:cs typeface="Cambria"/>
                <a:sym typeface="Cambria"/>
              </a:rPr>
              <a:t>2</a:t>
            </a:r>
            <a:endParaRPr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9" name="Shape 2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0" name="Google Shape;2310;p18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Elastic Net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311" name="Google Shape;2311;p18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312" name="Google Shape;2312;p18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313" name="Google Shape;2313;p183"/>
          <p:cNvSpPr txBox="1"/>
          <p:nvPr>
            <p:ph idx="1" type="body"/>
          </p:nvPr>
        </p:nvSpPr>
        <p:spPr>
          <a:xfrm>
            <a:off x="311700" y="1152475"/>
            <a:ext cx="8684100" cy="14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can alternatively express this as a ratio between L1 and L2: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314" name="Google Shape;2314;p1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1675" y="3026574"/>
            <a:ext cx="7864148" cy="130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8" name="Shape 2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9" name="Google Shape;2319;p18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Elastic Net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320" name="Google Shape;2320;p18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321" name="Google Shape;2321;p18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322" name="Google Shape;2322;p184"/>
          <p:cNvSpPr txBox="1"/>
          <p:nvPr>
            <p:ph idx="1" type="body"/>
          </p:nvPr>
        </p:nvSpPr>
        <p:spPr>
          <a:xfrm>
            <a:off x="311700" y="1152475"/>
            <a:ext cx="8684100" cy="14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can also use simplified notation: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323" name="Google Shape;2323;p1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7413" y="2532695"/>
            <a:ext cx="7949175" cy="10397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7" name="Shape 2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8" name="Google Shape;2328;p18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Elastic Net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329" name="Google Shape;2329;p18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330" name="Google Shape;2330;p18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331" name="Google Shape;2331;p185"/>
          <p:cNvSpPr txBox="1"/>
          <p:nvPr>
            <p:ph idx="1" type="body"/>
          </p:nvPr>
        </p:nvSpPr>
        <p:spPr>
          <a:xfrm>
            <a:off x="311700" y="1152475"/>
            <a:ext cx="8684100" cy="32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Elastic Net Penalty Region: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332" name="Google Shape;2332;p185"/>
          <p:cNvCxnSpPr/>
          <p:nvPr/>
        </p:nvCxnSpPr>
        <p:spPr>
          <a:xfrm>
            <a:off x="4630350" y="2209525"/>
            <a:ext cx="0" cy="2704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2333" name="Google Shape;2333;p185"/>
          <p:cNvCxnSpPr/>
          <p:nvPr/>
        </p:nvCxnSpPr>
        <p:spPr>
          <a:xfrm>
            <a:off x="4698250" y="2209525"/>
            <a:ext cx="0" cy="2704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2334" name="Google Shape;2334;p185"/>
          <p:cNvSpPr txBox="1"/>
          <p:nvPr>
            <p:ph idx="1" type="body"/>
          </p:nvPr>
        </p:nvSpPr>
        <p:spPr>
          <a:xfrm>
            <a:off x="4630350" y="1852625"/>
            <a:ext cx="45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β</a:t>
            </a:r>
            <a:r>
              <a:rPr b="1" baseline="-25000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r>
              <a:rPr b="1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aseline="30000" sz="1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35" name="Google Shape;2335;p185"/>
          <p:cNvSpPr txBox="1"/>
          <p:nvPr>
            <p:ph idx="1" type="body"/>
          </p:nvPr>
        </p:nvSpPr>
        <p:spPr>
          <a:xfrm>
            <a:off x="5929775" y="3441825"/>
            <a:ext cx="45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β</a:t>
            </a:r>
            <a:r>
              <a:rPr b="1" baseline="-25000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r>
              <a:rPr b="1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aseline="30000" sz="1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36" name="Google Shape;2336;p185"/>
          <p:cNvSpPr/>
          <p:nvPr/>
        </p:nvSpPr>
        <p:spPr>
          <a:xfrm>
            <a:off x="3862200" y="2793625"/>
            <a:ext cx="1536300" cy="1536300"/>
          </a:xfrm>
          <a:prstGeom prst="ellipse">
            <a:avLst/>
          </a:prstGeom>
          <a:noFill/>
          <a:ln cap="flat" cmpd="sng" w="2857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7" name="Google Shape;2337;p185"/>
          <p:cNvSpPr/>
          <p:nvPr/>
        </p:nvSpPr>
        <p:spPr>
          <a:xfrm rot="2700000">
            <a:off x="4083474" y="3020149"/>
            <a:ext cx="1093753" cy="1093753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1" name="Shape 2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2" name="Google Shape;2342;p18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Elastic Net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343" name="Google Shape;2343;p18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344" name="Google Shape;2344;p18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345" name="Google Shape;2345;p186"/>
          <p:cNvSpPr txBox="1"/>
          <p:nvPr>
            <p:ph idx="1" type="body"/>
          </p:nvPr>
        </p:nvSpPr>
        <p:spPr>
          <a:xfrm>
            <a:off x="311700" y="1152475"/>
            <a:ext cx="8684100" cy="32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Elastic Net Penalty Region: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346" name="Google Shape;2346;p186"/>
          <p:cNvCxnSpPr/>
          <p:nvPr/>
        </p:nvCxnSpPr>
        <p:spPr>
          <a:xfrm>
            <a:off x="4630350" y="2209525"/>
            <a:ext cx="0" cy="2704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2347" name="Google Shape;2347;p186"/>
          <p:cNvCxnSpPr/>
          <p:nvPr/>
        </p:nvCxnSpPr>
        <p:spPr>
          <a:xfrm>
            <a:off x="4698250" y="2209525"/>
            <a:ext cx="0" cy="2704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2348" name="Google Shape;2348;p186"/>
          <p:cNvSpPr txBox="1"/>
          <p:nvPr>
            <p:ph idx="1" type="body"/>
          </p:nvPr>
        </p:nvSpPr>
        <p:spPr>
          <a:xfrm>
            <a:off x="4630350" y="1852625"/>
            <a:ext cx="45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β</a:t>
            </a:r>
            <a:r>
              <a:rPr b="1" baseline="-25000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r>
              <a:rPr b="1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aseline="30000" sz="1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49" name="Google Shape;2349;p186"/>
          <p:cNvSpPr txBox="1"/>
          <p:nvPr>
            <p:ph idx="1" type="body"/>
          </p:nvPr>
        </p:nvSpPr>
        <p:spPr>
          <a:xfrm>
            <a:off x="5929775" y="3441825"/>
            <a:ext cx="45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β</a:t>
            </a:r>
            <a:r>
              <a:rPr b="1" baseline="-25000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r>
              <a:rPr b="1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aseline="30000" sz="1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50" name="Google Shape;2350;p186"/>
          <p:cNvSpPr/>
          <p:nvPr/>
        </p:nvSpPr>
        <p:spPr>
          <a:xfrm>
            <a:off x="3862200" y="2793625"/>
            <a:ext cx="1536300" cy="1536300"/>
          </a:xfrm>
          <a:prstGeom prst="ellipse">
            <a:avLst/>
          </a:prstGeom>
          <a:noFill/>
          <a:ln cap="flat" cmpd="sng" w="2857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1" name="Google Shape;2351;p186"/>
          <p:cNvSpPr/>
          <p:nvPr/>
        </p:nvSpPr>
        <p:spPr>
          <a:xfrm rot="2700000">
            <a:off x="4083474" y="3020149"/>
            <a:ext cx="1093753" cy="1093753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2" name="Google Shape;2352;p186"/>
          <p:cNvSpPr/>
          <p:nvPr/>
        </p:nvSpPr>
        <p:spPr>
          <a:xfrm>
            <a:off x="3857625" y="2801150"/>
            <a:ext cx="778775" cy="778775"/>
          </a:xfrm>
          <a:custGeom>
            <a:rect b="b" l="l" r="r" t="t"/>
            <a:pathLst>
              <a:path extrusionOk="0" h="31151" w="31151">
                <a:moveTo>
                  <a:pt x="0" y="31151"/>
                </a:moveTo>
                <a:cubicBezTo>
                  <a:pt x="1851" y="27972"/>
                  <a:pt x="5916" y="17266"/>
                  <a:pt x="11108" y="12074"/>
                </a:cubicBezTo>
                <a:cubicBezTo>
                  <a:pt x="16300" y="6882"/>
                  <a:pt x="27811" y="2012"/>
                  <a:pt x="31151" y="0"/>
                </a:cubicBezTo>
              </a:path>
            </a:pathLst>
          </a:custGeom>
          <a:noFill/>
          <a:ln cap="flat" cmpd="sng" w="28575">
            <a:solidFill>
              <a:srgbClr val="E06666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353" name="Google Shape;2353;p186"/>
          <p:cNvSpPr/>
          <p:nvPr/>
        </p:nvSpPr>
        <p:spPr>
          <a:xfrm rot="5400000">
            <a:off x="4636400" y="2801150"/>
            <a:ext cx="778775" cy="778775"/>
          </a:xfrm>
          <a:custGeom>
            <a:rect b="b" l="l" r="r" t="t"/>
            <a:pathLst>
              <a:path extrusionOk="0" h="31151" w="31151">
                <a:moveTo>
                  <a:pt x="0" y="31151"/>
                </a:moveTo>
                <a:cubicBezTo>
                  <a:pt x="1851" y="27972"/>
                  <a:pt x="5916" y="17266"/>
                  <a:pt x="11108" y="12074"/>
                </a:cubicBezTo>
                <a:cubicBezTo>
                  <a:pt x="16300" y="6882"/>
                  <a:pt x="27811" y="2012"/>
                  <a:pt x="31151" y="0"/>
                </a:cubicBezTo>
              </a:path>
            </a:pathLst>
          </a:custGeom>
          <a:noFill/>
          <a:ln cap="flat" cmpd="sng" w="28575">
            <a:solidFill>
              <a:srgbClr val="E06666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354" name="Google Shape;2354;p186"/>
          <p:cNvSpPr/>
          <p:nvPr/>
        </p:nvSpPr>
        <p:spPr>
          <a:xfrm rot="10800000">
            <a:off x="4619725" y="3551150"/>
            <a:ext cx="778775" cy="778775"/>
          </a:xfrm>
          <a:custGeom>
            <a:rect b="b" l="l" r="r" t="t"/>
            <a:pathLst>
              <a:path extrusionOk="0" h="31151" w="31151">
                <a:moveTo>
                  <a:pt x="0" y="31151"/>
                </a:moveTo>
                <a:cubicBezTo>
                  <a:pt x="1851" y="27972"/>
                  <a:pt x="5916" y="17266"/>
                  <a:pt x="11108" y="12074"/>
                </a:cubicBezTo>
                <a:cubicBezTo>
                  <a:pt x="16300" y="6882"/>
                  <a:pt x="27811" y="2012"/>
                  <a:pt x="31151" y="0"/>
                </a:cubicBezTo>
              </a:path>
            </a:pathLst>
          </a:custGeom>
          <a:noFill/>
          <a:ln cap="flat" cmpd="sng" w="28575">
            <a:solidFill>
              <a:srgbClr val="E06666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355" name="Google Shape;2355;p186"/>
          <p:cNvSpPr/>
          <p:nvPr/>
        </p:nvSpPr>
        <p:spPr>
          <a:xfrm rot="-5400000">
            <a:off x="3840950" y="3551150"/>
            <a:ext cx="778775" cy="778775"/>
          </a:xfrm>
          <a:custGeom>
            <a:rect b="b" l="l" r="r" t="t"/>
            <a:pathLst>
              <a:path extrusionOk="0" h="31151" w="31151">
                <a:moveTo>
                  <a:pt x="0" y="31151"/>
                </a:moveTo>
                <a:cubicBezTo>
                  <a:pt x="1851" y="27972"/>
                  <a:pt x="5916" y="17266"/>
                  <a:pt x="11108" y="12074"/>
                </a:cubicBezTo>
                <a:cubicBezTo>
                  <a:pt x="16300" y="6882"/>
                  <a:pt x="27811" y="2012"/>
                  <a:pt x="31151" y="0"/>
                </a:cubicBezTo>
              </a:path>
            </a:pathLst>
          </a:custGeom>
          <a:noFill/>
          <a:ln cap="flat" cmpd="sng" w="28575">
            <a:solidFill>
              <a:srgbClr val="E06666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9" name="Shape 2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0" name="Google Shape;2360;p18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Elastic Net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361" name="Google Shape;2361;p18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362" name="Google Shape;2362;p18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363" name="Google Shape;2363;p187"/>
          <p:cNvSpPr txBox="1"/>
          <p:nvPr>
            <p:ph idx="1" type="body"/>
          </p:nvPr>
        </p:nvSpPr>
        <p:spPr>
          <a:xfrm>
            <a:off x="311700" y="1152475"/>
            <a:ext cx="8684100" cy="14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Let’s explore how to perform Elastic Net with Python and Scikit-learn!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364" name="Google Shape;2364;p1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1675" y="3026574"/>
            <a:ext cx="7864148" cy="130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8" name="Shape 2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9" name="Google Shape;2369;p18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Linear Regression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Project Dataset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70" name="Google Shape;2370;p18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</a:t>
            </a:r>
            <a:endParaRPr/>
          </a:p>
        </p:txBody>
      </p:sp>
      <p:pic>
        <p:nvPicPr>
          <p:cNvPr descr="watermark.jpg" id="2371" name="Google Shape;2371;p18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372" name="Google Shape;2372;p18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Feature Scaling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6" name="Google Shape;196;p30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Feature scaling caveats: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Must always scale new unseen data before feeding to model.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Effects direct interpretability of feature coefficients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2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■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Easier to compare coefficients to one another, harder to relate back to original unscaled feature.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97" name="Google Shape;197;p3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98" name="Google Shape;198;p3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Feature Scaling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4" name="Google Shape;204;p31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Feature scaling benefits: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Can lead to great increases in performance.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Absolutely necessary for some models.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Virtually no “real” downside to scaling features.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05" name="Google Shape;205;p3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06" name="Google Shape;206;p3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Regularization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3" name="Google Shape;63;p14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Regularization seeks to solve a few common model issues by: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Minimizing model complexity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Penalizing the loss function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Reducing model overfitting (add more bias to reduce model variance)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64" name="Google Shape;64;p1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65" name="Google Shape;65;p1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Feature Scaling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2" name="Google Shape;212;p32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Two main ways to scale features: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Standardization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2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■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Rescales data to have a mean (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μ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) of 0 and standard deviation (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σ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) of 1.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Normalization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2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■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Rescales all data values to be between 0-1.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13" name="Google Shape;213;p3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14" name="Google Shape;214;p3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Feature Scaling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0" name="Google Shape;220;p33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Standardization: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escales data to have a mean (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μ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) of 0 and standard deviation (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σ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) of 1 (unit variance).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21" name="Google Shape;221;p3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22" name="Google Shape;222;p3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52073" y="3274000"/>
            <a:ext cx="3170300" cy="102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Feature Scaling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9" name="Google Shape;229;p34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Standardization: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Namesake can be confusing since this is also referred to as “Z-score normalization”.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30" name="Google Shape;230;p3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31" name="Google Shape;231;p3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52073" y="3274000"/>
            <a:ext cx="3170300" cy="102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Feature Scaling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8" name="Google Shape;238;p35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Normalization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Scales all data values to be between 0 and 1.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39" name="Google Shape;239;p3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40" name="Google Shape;240;p3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35"/>
          <p:cNvPicPr preferRelativeResize="0"/>
          <p:nvPr/>
        </p:nvPicPr>
        <p:blipFill rotWithShape="1">
          <a:blip r:embed="rId4">
            <a:alphaModFix/>
          </a:blip>
          <a:srcRect b="0" l="0" r="0" t="38544"/>
          <a:stretch/>
        </p:blipFill>
        <p:spPr>
          <a:xfrm>
            <a:off x="3718775" y="3423774"/>
            <a:ext cx="3231600" cy="104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35"/>
          <p:cNvPicPr preferRelativeResize="0"/>
          <p:nvPr/>
        </p:nvPicPr>
        <p:blipFill rotWithShape="1">
          <a:blip r:embed="rId4">
            <a:alphaModFix/>
          </a:blip>
          <a:srcRect b="60118" l="0" r="24947" t="0"/>
          <a:stretch/>
        </p:blipFill>
        <p:spPr>
          <a:xfrm>
            <a:off x="1637500" y="3647875"/>
            <a:ext cx="2425375" cy="67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Feature Scaling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8" name="Google Shape;248;p36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Normalization: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Simple and easy to understand.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49" name="Google Shape;249;p3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50" name="Google Shape;250;p3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36"/>
          <p:cNvPicPr preferRelativeResize="0"/>
          <p:nvPr/>
        </p:nvPicPr>
        <p:blipFill rotWithShape="1">
          <a:blip r:embed="rId4">
            <a:alphaModFix/>
          </a:blip>
          <a:srcRect b="0" l="0" r="0" t="38544"/>
          <a:stretch/>
        </p:blipFill>
        <p:spPr>
          <a:xfrm>
            <a:off x="3718775" y="3423774"/>
            <a:ext cx="3231600" cy="104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36"/>
          <p:cNvPicPr preferRelativeResize="0"/>
          <p:nvPr/>
        </p:nvPicPr>
        <p:blipFill rotWithShape="1">
          <a:blip r:embed="rId4">
            <a:alphaModFix/>
          </a:blip>
          <a:srcRect b="60118" l="0" r="24947" t="0"/>
          <a:stretch/>
        </p:blipFill>
        <p:spPr>
          <a:xfrm>
            <a:off x="1637500" y="3647875"/>
            <a:ext cx="2425375" cy="67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Feature Scaling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8" name="Google Shape;258;p37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There are many more methods of scaling features and Scikit-Learn provides easy to use classes that “fit” and “transform” feature data for scaling.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Let’s quickly discuss the fit and transform calls in more detail when it comes to scaling.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59" name="Google Shape;259;p3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60" name="Google Shape;260;p3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Feature Scaling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6" name="Google Shape;266;p38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 .fit() method call simply calculates the necessary statistics (Xmin,Xmax,mean, standard deviation).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 .transform() call actually scales data and returns the new scaled version of data.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Previously saw a similar process for polynomial feature conversion.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67" name="Google Shape;267;p3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68" name="Google Shape;268;p3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Feature Scaling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4" name="Google Shape;274;p39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Very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important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consideration for fit and transform: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only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fit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to training data.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Calculating statistical information should only come from training data.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Don’t want to assume prior knowledge of the test set!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75" name="Google Shape;275;p3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76" name="Google Shape;276;p3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Feature Scaling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2" name="Google Shape;282;p40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Using the full data set would cause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data leakage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Calculating statistics from full data leads to some information of the test set leaking into the training process upon transform() conversion.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83" name="Google Shape;283;p4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84" name="Google Shape;284;p4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Feature Scaling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0" name="Google Shape;290;p41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Feature scaling process: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Perform train test split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Fit to training feature data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Transform training feature data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Transform test feature data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91" name="Google Shape;291;p4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92" name="Google Shape;292;p4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Regularization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1" name="Google Shape;71;p15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In general, we can think of regularization as a way to reduce model overfitting and variance.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Requires some additional bias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Requires a search for optimal penalty hyperparameter.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72" name="Google Shape;72;p1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73" name="Google Shape;73;p1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Feature Scaling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8" name="Google Shape;298;p42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Do we need to scale the label?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In general it is not necessary nor advised.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Normalising the output distribution is altering the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definition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of the target.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Predicting a distribution that doesn't mirror your real-world target.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99" name="Google Shape;299;p4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00" name="Google Shape;300;p4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Feature Scaling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6" name="Google Shape;306;p43"/>
          <p:cNvSpPr txBox="1"/>
          <p:nvPr>
            <p:ph idx="1" type="body"/>
          </p:nvPr>
        </p:nvSpPr>
        <p:spPr>
          <a:xfrm>
            <a:off x="241475" y="1152475"/>
            <a:ext cx="8902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Do we need to scale the label?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Can negatively impact stochastic gradient descent.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stats.stackexchange.com/questions/111467</a:t>
            </a:r>
            <a:endParaRPr b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07" name="Google Shape;307;p4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08" name="Google Shape;308;p4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Feature Scaling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4" name="Google Shape;314;p44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Now that we understand the benefits of feature scaling, let’s move on to understanding the benefits of cross-validation!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15" name="Google Shape;315;p4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16" name="Google Shape;316;p4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4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Cross Validation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2" name="Google Shape;322;p4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watermark.jpg" id="323" name="Google Shape;323;p4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24" name="Google Shape;324;p4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4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Cross Validation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0" name="Google Shape;330;p46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Cross validation is a more advanced set of methods for splitting data into training and testing sets.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Cross Validation Relevant Reading: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Section 5.1 of ISLR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31" name="Google Shape;331;p4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32" name="Google Shape;332;p4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4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Cross Validation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8" name="Google Shape;338;p47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understand the intuition behind performing a train test split, we want to fairly evaluate our model’s performance on unseen data.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Unfortunately this means we are not able to tune hyperparameters to the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entire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dataset.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39" name="Google Shape;339;p4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40" name="Google Shape;340;p4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4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Cross Validation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6" name="Google Shape;346;p48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Is there a way we can achieve the following: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Train on all the data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Evaluate on all the data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While it sounds impossible, we can achieve this with cross validation!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Let’s have an overview of the concept...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47" name="Google Shape;347;p4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48" name="Google Shape;348;p4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4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Cross Validation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4" name="Google Shape;354;p49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Imagine our data set: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55" name="Google Shape;355;p4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56" name="Google Shape;356;p4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57" name="Google Shape;357;p49"/>
          <p:cNvGraphicFramePr/>
          <p:nvPr/>
        </p:nvGraphicFramePr>
        <p:xfrm>
          <a:off x="2346725" y="2310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{E8B57ACB-683C-45E8-860F-134B0FB1C7FA}</a:tableStyleId>
              </a:tblPr>
              <a:tblGrid>
                <a:gridCol w="1200700"/>
                <a:gridCol w="1200700"/>
                <a:gridCol w="1200700"/>
                <a:gridCol w="1200700"/>
              </a:tblGrid>
              <a:tr h="335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x</a:t>
                      </a:r>
                      <a:r>
                        <a:rPr b="1" baseline="-25000" lang="en"/>
                        <a:t>1</a:t>
                      </a:r>
                      <a:endParaRPr b="1" baseline="-25000"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="1" baseline="-25000" lang="en">
                          <a:solidFill>
                            <a:srgbClr val="000000"/>
                          </a:solidFill>
                        </a:rPr>
                        <a:t>2</a:t>
                      </a:r>
                      <a:endParaRPr b="1"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="1" baseline="-25000" lang="en">
                          <a:solidFill>
                            <a:srgbClr val="000000"/>
                          </a:solidFill>
                        </a:rPr>
                        <a:t>3</a:t>
                      </a:r>
                      <a:endParaRPr b="1"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y</a:t>
                      </a:r>
                      <a:endParaRPr b="1"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3177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1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1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1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y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304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2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2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2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y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2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195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3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3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3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y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3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293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4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4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4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y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4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2584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5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5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5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y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5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</a:tbl>
          </a:graphicData>
        </a:graphic>
      </p:graphicFrame>
      <p:sp>
        <p:nvSpPr>
          <p:cNvPr id="358" name="Google Shape;358;p49"/>
          <p:cNvSpPr txBox="1"/>
          <p:nvPr/>
        </p:nvSpPr>
        <p:spPr>
          <a:xfrm>
            <a:off x="3969425" y="1788675"/>
            <a:ext cx="876000" cy="4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/>
              <a:t>X</a:t>
            </a:r>
            <a:endParaRPr b="1" sz="2100"/>
          </a:p>
        </p:txBody>
      </p:sp>
      <p:sp>
        <p:nvSpPr>
          <p:cNvPr id="359" name="Google Shape;359;p49"/>
          <p:cNvSpPr txBox="1"/>
          <p:nvPr/>
        </p:nvSpPr>
        <p:spPr>
          <a:xfrm>
            <a:off x="6113275" y="1761575"/>
            <a:ext cx="876000" cy="4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/>
              <a:t>y</a:t>
            </a:r>
            <a:endParaRPr b="1" sz="2100"/>
          </a:p>
        </p:txBody>
      </p:sp>
      <p:graphicFrame>
        <p:nvGraphicFramePr>
          <p:cNvPr id="360" name="Google Shape;360;p49"/>
          <p:cNvGraphicFramePr/>
          <p:nvPr/>
        </p:nvGraphicFramePr>
        <p:xfrm>
          <a:off x="2346725" y="2310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{E8B57ACB-683C-45E8-860F-134B0FB1C7FA}</a:tableStyleId>
              </a:tblPr>
              <a:tblGrid>
                <a:gridCol w="1200700"/>
                <a:gridCol w="1200700"/>
                <a:gridCol w="1200700"/>
                <a:gridCol w="1200700"/>
              </a:tblGrid>
              <a:tr h="335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000000"/>
                          </a:solidFill>
                        </a:rPr>
                        <a:t>Area m</a:t>
                      </a:r>
                      <a:r>
                        <a:rPr b="1" baseline="30000" lang="en">
                          <a:solidFill>
                            <a:srgbClr val="000000"/>
                          </a:solidFill>
                        </a:rPr>
                        <a:t>2</a:t>
                      </a:r>
                      <a:endParaRPr b="1" baseline="30000"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Bedrooms</a:t>
                      </a:r>
                      <a:endParaRPr b="1"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Bathrooms</a:t>
                      </a:r>
                      <a:endParaRPr b="1"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Price</a:t>
                      </a:r>
                      <a:endParaRPr b="1"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3177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200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$500,000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304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190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$450,000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195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230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$650,000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293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180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$400,000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2584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210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$550,000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5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Cross Validation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6" name="Google Shape;366;p50"/>
          <p:cNvSpPr txBox="1"/>
          <p:nvPr>
            <p:ph idx="1" type="body"/>
          </p:nvPr>
        </p:nvSpPr>
        <p:spPr>
          <a:xfrm>
            <a:off x="311700" y="10000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Let’s convert this data into colored blocks for cross-validation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67" name="Google Shape;367;p5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68" name="Google Shape;368;p5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69" name="Google Shape;369;p50"/>
          <p:cNvGraphicFramePr/>
          <p:nvPr/>
        </p:nvGraphicFramePr>
        <p:xfrm>
          <a:off x="2346725" y="2310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{E8B57ACB-683C-45E8-860F-134B0FB1C7FA}</a:tableStyleId>
              </a:tblPr>
              <a:tblGrid>
                <a:gridCol w="1200700"/>
                <a:gridCol w="1200700"/>
                <a:gridCol w="1200700"/>
                <a:gridCol w="1200700"/>
              </a:tblGrid>
              <a:tr h="335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x</a:t>
                      </a:r>
                      <a:r>
                        <a:rPr b="1" baseline="-25000" lang="en"/>
                        <a:t>1</a:t>
                      </a:r>
                      <a:endParaRPr b="1" baseline="-25000"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="1" baseline="-25000" lang="en">
                          <a:solidFill>
                            <a:srgbClr val="000000"/>
                          </a:solidFill>
                        </a:rPr>
                        <a:t>2</a:t>
                      </a:r>
                      <a:endParaRPr b="1"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="1" baseline="-25000" lang="en">
                          <a:solidFill>
                            <a:srgbClr val="000000"/>
                          </a:solidFill>
                        </a:rPr>
                        <a:t>3</a:t>
                      </a:r>
                      <a:endParaRPr b="1"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y</a:t>
                      </a:r>
                      <a:endParaRPr b="1"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3177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1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1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1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y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304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2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2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2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y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2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195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3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3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3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y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3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293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4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4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4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y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4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2584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5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5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5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y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5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</a:tbl>
          </a:graphicData>
        </a:graphic>
      </p:graphicFrame>
      <p:sp>
        <p:nvSpPr>
          <p:cNvPr id="370" name="Google Shape;370;p50"/>
          <p:cNvSpPr txBox="1"/>
          <p:nvPr/>
        </p:nvSpPr>
        <p:spPr>
          <a:xfrm>
            <a:off x="3969425" y="1788675"/>
            <a:ext cx="876000" cy="4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/>
              <a:t>X</a:t>
            </a:r>
            <a:endParaRPr b="1" sz="2100"/>
          </a:p>
        </p:txBody>
      </p:sp>
      <p:sp>
        <p:nvSpPr>
          <p:cNvPr id="371" name="Google Shape;371;p50"/>
          <p:cNvSpPr txBox="1"/>
          <p:nvPr/>
        </p:nvSpPr>
        <p:spPr>
          <a:xfrm>
            <a:off x="6113275" y="1761575"/>
            <a:ext cx="876000" cy="4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/>
              <a:t>y</a:t>
            </a:r>
            <a:endParaRPr b="1" sz="2100"/>
          </a:p>
        </p:txBody>
      </p:sp>
      <p:graphicFrame>
        <p:nvGraphicFramePr>
          <p:cNvPr id="372" name="Google Shape;372;p50"/>
          <p:cNvGraphicFramePr/>
          <p:nvPr/>
        </p:nvGraphicFramePr>
        <p:xfrm>
          <a:off x="2346725" y="2310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{E8B57ACB-683C-45E8-860F-134B0FB1C7FA}</a:tableStyleId>
              </a:tblPr>
              <a:tblGrid>
                <a:gridCol w="1200700"/>
                <a:gridCol w="1200700"/>
                <a:gridCol w="1200700"/>
                <a:gridCol w="1200700"/>
              </a:tblGrid>
              <a:tr h="335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000000"/>
                          </a:solidFill>
                        </a:rPr>
                        <a:t>Area m</a:t>
                      </a:r>
                      <a:r>
                        <a:rPr b="1" baseline="30000" lang="en">
                          <a:solidFill>
                            <a:srgbClr val="000000"/>
                          </a:solidFill>
                        </a:rPr>
                        <a:t>2</a:t>
                      </a:r>
                      <a:endParaRPr b="1" baseline="30000"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Bedrooms</a:t>
                      </a:r>
                      <a:endParaRPr b="1"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Bathrooms</a:t>
                      </a:r>
                      <a:endParaRPr b="1"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Price</a:t>
                      </a:r>
                      <a:endParaRPr b="1"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3177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200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$500,000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304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190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$450,000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195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230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$650,000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293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180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$400,000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2584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210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$550,000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5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Cross Validation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8" name="Google Shape;378;p51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Convert to generalized form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79" name="Google Shape;379;p5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80" name="Google Shape;380;p5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81" name="Google Shape;381;p51"/>
          <p:cNvGraphicFramePr/>
          <p:nvPr/>
        </p:nvGraphicFramePr>
        <p:xfrm>
          <a:off x="2346725" y="2310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{E8B57ACB-683C-45E8-860F-134B0FB1C7FA}</a:tableStyleId>
              </a:tblPr>
              <a:tblGrid>
                <a:gridCol w="1200700"/>
                <a:gridCol w="1200700"/>
                <a:gridCol w="1200700"/>
                <a:gridCol w="1200700"/>
              </a:tblGrid>
              <a:tr h="335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x</a:t>
                      </a:r>
                      <a:r>
                        <a:rPr b="1" baseline="-25000" lang="en"/>
                        <a:t>1</a:t>
                      </a:r>
                      <a:endParaRPr b="1" baseline="-25000"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="1" baseline="-25000" lang="en">
                          <a:solidFill>
                            <a:srgbClr val="000000"/>
                          </a:solidFill>
                        </a:rPr>
                        <a:t>2</a:t>
                      </a:r>
                      <a:endParaRPr b="1"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="1" baseline="-25000" lang="en">
                          <a:solidFill>
                            <a:srgbClr val="000000"/>
                          </a:solidFill>
                        </a:rPr>
                        <a:t>3</a:t>
                      </a:r>
                      <a:endParaRPr b="1"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y</a:t>
                      </a:r>
                      <a:endParaRPr b="1"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3177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1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1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1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y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304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2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2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2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y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2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195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3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3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3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y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3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293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4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4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4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y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4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2584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5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5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5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y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5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</a:tbl>
          </a:graphicData>
        </a:graphic>
      </p:graphicFrame>
      <p:sp>
        <p:nvSpPr>
          <p:cNvPr id="382" name="Google Shape;382;p51"/>
          <p:cNvSpPr txBox="1"/>
          <p:nvPr/>
        </p:nvSpPr>
        <p:spPr>
          <a:xfrm>
            <a:off x="3969425" y="1788675"/>
            <a:ext cx="876000" cy="4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/>
              <a:t>X</a:t>
            </a:r>
            <a:endParaRPr b="1" sz="2100"/>
          </a:p>
        </p:txBody>
      </p:sp>
      <p:sp>
        <p:nvSpPr>
          <p:cNvPr id="383" name="Google Shape;383;p51"/>
          <p:cNvSpPr txBox="1"/>
          <p:nvPr/>
        </p:nvSpPr>
        <p:spPr>
          <a:xfrm>
            <a:off x="6113275" y="1761575"/>
            <a:ext cx="876000" cy="4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/>
              <a:t>y</a:t>
            </a:r>
            <a:endParaRPr b="1" sz="21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Regularization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9" name="Google Shape;79;p16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Three main types of Regularization: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L1 Regularization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2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■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LASSO Regression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L2 Regularization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2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■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Ridge Regression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Combining L1 and L2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2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■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Elastic Net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80" name="Google Shape;80;p1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81" name="Google Shape;81;p1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5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Cross Validation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9" name="Google Shape;389;p52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Color based off train vs. test set.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90" name="Google Shape;390;p5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91" name="Google Shape;391;p5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92" name="Google Shape;392;p52"/>
          <p:cNvGraphicFramePr/>
          <p:nvPr/>
        </p:nvGraphicFramePr>
        <p:xfrm>
          <a:off x="2346725" y="2310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{E8B57ACB-683C-45E8-860F-134B0FB1C7FA}</a:tableStyleId>
              </a:tblPr>
              <a:tblGrid>
                <a:gridCol w="1200700"/>
                <a:gridCol w="1200700"/>
                <a:gridCol w="1200700"/>
                <a:gridCol w="1200700"/>
              </a:tblGrid>
              <a:tr h="335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x</a:t>
                      </a:r>
                      <a:r>
                        <a:rPr b="1" baseline="-25000" lang="en"/>
                        <a:t>1</a:t>
                      </a:r>
                      <a:endParaRPr b="1" baseline="-25000"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="1" baseline="-25000" lang="en">
                          <a:solidFill>
                            <a:srgbClr val="000000"/>
                          </a:solidFill>
                        </a:rPr>
                        <a:t>2</a:t>
                      </a:r>
                      <a:endParaRPr b="1"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="1" baseline="-25000" lang="en">
                          <a:solidFill>
                            <a:srgbClr val="000000"/>
                          </a:solidFill>
                        </a:rPr>
                        <a:t>3</a:t>
                      </a:r>
                      <a:endParaRPr b="1"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y</a:t>
                      </a:r>
                      <a:endParaRPr b="1"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3177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1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1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1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y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304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2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2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2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y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2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195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3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3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3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y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3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293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4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4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4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y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4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2584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5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5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5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y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5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</a:tbl>
          </a:graphicData>
        </a:graphic>
      </p:graphicFrame>
      <p:sp>
        <p:nvSpPr>
          <p:cNvPr id="393" name="Google Shape;393;p52"/>
          <p:cNvSpPr txBox="1"/>
          <p:nvPr/>
        </p:nvSpPr>
        <p:spPr>
          <a:xfrm>
            <a:off x="3969425" y="1788675"/>
            <a:ext cx="876000" cy="4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/>
              <a:t>X</a:t>
            </a:r>
            <a:endParaRPr b="1" sz="2100"/>
          </a:p>
        </p:txBody>
      </p:sp>
      <p:sp>
        <p:nvSpPr>
          <p:cNvPr id="394" name="Google Shape;394;p52"/>
          <p:cNvSpPr txBox="1"/>
          <p:nvPr/>
        </p:nvSpPr>
        <p:spPr>
          <a:xfrm>
            <a:off x="6113275" y="1761575"/>
            <a:ext cx="876000" cy="4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/>
              <a:t>y</a:t>
            </a:r>
            <a:endParaRPr b="1" sz="210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5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Cross Validation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00" name="Google Shape;400;p53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Color based off train vs. test set.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401" name="Google Shape;401;p5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402" name="Google Shape;402;p5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03" name="Google Shape;403;p53"/>
          <p:cNvGraphicFramePr/>
          <p:nvPr/>
        </p:nvGraphicFramePr>
        <p:xfrm>
          <a:off x="2346725" y="2310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{E8B57ACB-683C-45E8-860F-134B0FB1C7FA}</a:tableStyleId>
              </a:tblPr>
              <a:tblGrid>
                <a:gridCol w="1200700"/>
                <a:gridCol w="1200700"/>
                <a:gridCol w="1200700"/>
                <a:gridCol w="1200700"/>
              </a:tblGrid>
              <a:tr h="335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x</a:t>
                      </a:r>
                      <a:r>
                        <a:rPr b="1" baseline="-25000" lang="en"/>
                        <a:t>1</a:t>
                      </a:r>
                      <a:endParaRPr b="1" baseline="-25000"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="1" baseline="-25000" lang="en">
                          <a:solidFill>
                            <a:srgbClr val="000000"/>
                          </a:solidFill>
                        </a:rPr>
                        <a:t>2</a:t>
                      </a:r>
                      <a:endParaRPr b="1"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="1" baseline="-25000" lang="en">
                          <a:solidFill>
                            <a:srgbClr val="000000"/>
                          </a:solidFill>
                        </a:rPr>
                        <a:t>3</a:t>
                      </a:r>
                      <a:endParaRPr b="1"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y</a:t>
                      </a:r>
                      <a:endParaRPr b="1"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3177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1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1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1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y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304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2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2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2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y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2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195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3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3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3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y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3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293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4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4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4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y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4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2584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5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5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5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y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5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</a:tbl>
          </a:graphicData>
        </a:graphic>
      </p:graphicFrame>
      <p:sp>
        <p:nvSpPr>
          <p:cNvPr id="404" name="Google Shape;404;p53"/>
          <p:cNvSpPr txBox="1"/>
          <p:nvPr/>
        </p:nvSpPr>
        <p:spPr>
          <a:xfrm>
            <a:off x="3969425" y="1788675"/>
            <a:ext cx="876000" cy="4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/>
              <a:t>X</a:t>
            </a:r>
            <a:endParaRPr b="1" sz="2100"/>
          </a:p>
        </p:txBody>
      </p:sp>
      <p:sp>
        <p:nvSpPr>
          <p:cNvPr id="405" name="Google Shape;405;p53"/>
          <p:cNvSpPr txBox="1"/>
          <p:nvPr/>
        </p:nvSpPr>
        <p:spPr>
          <a:xfrm>
            <a:off x="6113275" y="1761575"/>
            <a:ext cx="876000" cy="4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/>
              <a:t>y</a:t>
            </a:r>
            <a:endParaRPr b="1" sz="2100"/>
          </a:p>
        </p:txBody>
      </p:sp>
      <p:sp>
        <p:nvSpPr>
          <p:cNvPr id="406" name="Google Shape;406;p53"/>
          <p:cNvSpPr/>
          <p:nvPr/>
        </p:nvSpPr>
        <p:spPr>
          <a:xfrm>
            <a:off x="2372525" y="2698525"/>
            <a:ext cx="4776900" cy="1181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" name="Google Shape;407;p53"/>
          <p:cNvSpPr txBox="1"/>
          <p:nvPr/>
        </p:nvSpPr>
        <p:spPr>
          <a:xfrm>
            <a:off x="1042425" y="2969225"/>
            <a:ext cx="135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E06666"/>
                </a:solidFill>
                <a:latin typeface="Montserrat"/>
                <a:ea typeface="Montserrat"/>
                <a:cs typeface="Montserrat"/>
                <a:sym typeface="Montserrat"/>
              </a:rPr>
              <a:t>TRAIN</a:t>
            </a:r>
            <a:endParaRPr b="1" sz="2000">
              <a:solidFill>
                <a:srgbClr val="E0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08" name="Google Shape;408;p53"/>
          <p:cNvSpPr/>
          <p:nvPr/>
        </p:nvSpPr>
        <p:spPr>
          <a:xfrm>
            <a:off x="2359675" y="3880000"/>
            <a:ext cx="4776900" cy="789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p53"/>
          <p:cNvSpPr txBox="1"/>
          <p:nvPr/>
        </p:nvSpPr>
        <p:spPr>
          <a:xfrm>
            <a:off x="1042425" y="3988150"/>
            <a:ext cx="135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E06666"/>
                </a:solidFill>
                <a:latin typeface="Montserrat"/>
                <a:ea typeface="Montserrat"/>
                <a:cs typeface="Montserrat"/>
                <a:sym typeface="Montserrat"/>
              </a:rPr>
              <a:t>TEST</a:t>
            </a:r>
            <a:endParaRPr b="1" sz="2000">
              <a:solidFill>
                <a:srgbClr val="E0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4" name="Google Shape;414;p54"/>
          <p:cNvGraphicFramePr/>
          <p:nvPr/>
        </p:nvGraphicFramePr>
        <p:xfrm>
          <a:off x="2346725" y="2310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{E8B57ACB-683C-45E8-860F-134B0FB1C7FA}</a:tableStyleId>
              </a:tblPr>
              <a:tblGrid>
                <a:gridCol w="1200700"/>
                <a:gridCol w="1200700"/>
                <a:gridCol w="1200700"/>
                <a:gridCol w="1200700"/>
              </a:tblGrid>
              <a:tr h="335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x</a:t>
                      </a:r>
                      <a:r>
                        <a:rPr b="1" baseline="-25000" lang="en"/>
                        <a:t>1</a:t>
                      </a:r>
                      <a:endParaRPr b="1" baseline="-25000"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="1" baseline="-25000" lang="en">
                          <a:solidFill>
                            <a:srgbClr val="000000"/>
                          </a:solidFill>
                        </a:rPr>
                        <a:t>2</a:t>
                      </a:r>
                      <a:endParaRPr b="1"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="1" baseline="-25000" lang="en">
                          <a:solidFill>
                            <a:srgbClr val="000000"/>
                          </a:solidFill>
                        </a:rPr>
                        <a:t>3</a:t>
                      </a:r>
                      <a:endParaRPr b="1"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y</a:t>
                      </a:r>
                      <a:endParaRPr b="1"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3177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1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1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1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y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  <a:tr h="304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2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2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2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y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2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  <a:tr h="195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3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3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3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y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3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  <a:tr h="293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4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4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4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y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4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</a:tr>
              <a:tr h="2584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5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5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5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y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5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</a:tr>
            </a:tbl>
          </a:graphicData>
        </a:graphic>
      </p:graphicFrame>
      <p:sp>
        <p:nvSpPr>
          <p:cNvPr id="415" name="Google Shape;415;p5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Cross Validation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6" name="Google Shape;416;p54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Color based off train vs. test set.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417" name="Google Shape;417;p5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418" name="Google Shape;418;p5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419" name="Google Shape;419;p54"/>
          <p:cNvSpPr txBox="1"/>
          <p:nvPr/>
        </p:nvSpPr>
        <p:spPr>
          <a:xfrm>
            <a:off x="3969425" y="1788675"/>
            <a:ext cx="876000" cy="4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/>
              <a:t>X</a:t>
            </a:r>
            <a:endParaRPr b="1" sz="2100"/>
          </a:p>
        </p:txBody>
      </p:sp>
      <p:sp>
        <p:nvSpPr>
          <p:cNvPr id="420" name="Google Shape;420;p54"/>
          <p:cNvSpPr txBox="1"/>
          <p:nvPr/>
        </p:nvSpPr>
        <p:spPr>
          <a:xfrm>
            <a:off x="6113275" y="1761575"/>
            <a:ext cx="876000" cy="4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/>
              <a:t>y</a:t>
            </a:r>
            <a:endParaRPr b="1" sz="2100"/>
          </a:p>
        </p:txBody>
      </p:sp>
      <p:sp>
        <p:nvSpPr>
          <p:cNvPr id="421" name="Google Shape;421;p54"/>
          <p:cNvSpPr/>
          <p:nvPr/>
        </p:nvSpPr>
        <p:spPr>
          <a:xfrm>
            <a:off x="2372525" y="2698525"/>
            <a:ext cx="4776900" cy="1181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p54"/>
          <p:cNvSpPr txBox="1"/>
          <p:nvPr/>
        </p:nvSpPr>
        <p:spPr>
          <a:xfrm>
            <a:off x="1042425" y="2969225"/>
            <a:ext cx="135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E06666"/>
                </a:solidFill>
                <a:latin typeface="Montserrat"/>
                <a:ea typeface="Montserrat"/>
                <a:cs typeface="Montserrat"/>
                <a:sym typeface="Montserrat"/>
              </a:rPr>
              <a:t>TRAIN</a:t>
            </a:r>
            <a:endParaRPr b="1" sz="2000">
              <a:solidFill>
                <a:srgbClr val="E0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23" name="Google Shape;423;p54"/>
          <p:cNvSpPr/>
          <p:nvPr/>
        </p:nvSpPr>
        <p:spPr>
          <a:xfrm>
            <a:off x="2359675" y="3880000"/>
            <a:ext cx="4776900" cy="789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p54"/>
          <p:cNvSpPr txBox="1"/>
          <p:nvPr/>
        </p:nvSpPr>
        <p:spPr>
          <a:xfrm>
            <a:off x="1042425" y="3988150"/>
            <a:ext cx="135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E06666"/>
                </a:solidFill>
                <a:latin typeface="Montserrat"/>
                <a:ea typeface="Montserrat"/>
                <a:cs typeface="Montserrat"/>
                <a:sym typeface="Montserrat"/>
              </a:rPr>
              <a:t>TEST</a:t>
            </a:r>
            <a:endParaRPr b="1" sz="2000">
              <a:solidFill>
                <a:srgbClr val="E0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29" name="Google Shape;429;p55"/>
          <p:cNvGraphicFramePr/>
          <p:nvPr/>
        </p:nvGraphicFramePr>
        <p:xfrm>
          <a:off x="2346725" y="2310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{E8B57ACB-683C-45E8-860F-134B0FB1C7FA}</a:tableStyleId>
              </a:tblPr>
              <a:tblGrid>
                <a:gridCol w="1200700"/>
                <a:gridCol w="1200700"/>
                <a:gridCol w="1200700"/>
                <a:gridCol w="1200700"/>
              </a:tblGrid>
              <a:tr h="335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x</a:t>
                      </a:r>
                      <a:r>
                        <a:rPr b="1" baseline="-25000" lang="en"/>
                        <a:t>1</a:t>
                      </a:r>
                      <a:endParaRPr b="1" baseline="-25000"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="1" baseline="-25000" lang="en">
                          <a:solidFill>
                            <a:srgbClr val="000000"/>
                          </a:solidFill>
                        </a:rPr>
                        <a:t>2</a:t>
                      </a:r>
                      <a:endParaRPr b="1"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="1" baseline="-25000" lang="en">
                          <a:solidFill>
                            <a:srgbClr val="000000"/>
                          </a:solidFill>
                        </a:rPr>
                        <a:t>3</a:t>
                      </a:r>
                      <a:endParaRPr b="1"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y</a:t>
                      </a:r>
                      <a:endParaRPr b="1"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3177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1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1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1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y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  <a:tr h="304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2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2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2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y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2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  <a:tr h="195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3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3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3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y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3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  <a:tr h="293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4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4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4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y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4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</a:tr>
              <a:tr h="2584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5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5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5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y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5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</a:tr>
            </a:tbl>
          </a:graphicData>
        </a:graphic>
      </p:graphicFrame>
      <p:sp>
        <p:nvSpPr>
          <p:cNvPr id="430" name="Google Shape;430;p5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Cross Validation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31" name="Google Shape;431;p55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For now just consider training vs testing: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432" name="Google Shape;432;p5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433" name="Google Shape;433;p5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434" name="Google Shape;434;p55"/>
          <p:cNvSpPr txBox="1"/>
          <p:nvPr/>
        </p:nvSpPr>
        <p:spPr>
          <a:xfrm>
            <a:off x="3969425" y="1788675"/>
            <a:ext cx="876000" cy="4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/>
              <a:t>X</a:t>
            </a:r>
            <a:endParaRPr b="1" sz="2100"/>
          </a:p>
        </p:txBody>
      </p:sp>
      <p:sp>
        <p:nvSpPr>
          <p:cNvPr id="435" name="Google Shape;435;p55"/>
          <p:cNvSpPr txBox="1"/>
          <p:nvPr/>
        </p:nvSpPr>
        <p:spPr>
          <a:xfrm>
            <a:off x="6113275" y="1761575"/>
            <a:ext cx="876000" cy="4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/>
              <a:t>y</a:t>
            </a:r>
            <a:endParaRPr b="1" sz="2100"/>
          </a:p>
        </p:txBody>
      </p:sp>
      <p:sp>
        <p:nvSpPr>
          <p:cNvPr id="436" name="Google Shape;436;p55"/>
          <p:cNvSpPr/>
          <p:nvPr/>
        </p:nvSpPr>
        <p:spPr>
          <a:xfrm>
            <a:off x="2372525" y="2698525"/>
            <a:ext cx="4776900" cy="1181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" name="Google Shape;437;p55"/>
          <p:cNvSpPr txBox="1"/>
          <p:nvPr/>
        </p:nvSpPr>
        <p:spPr>
          <a:xfrm>
            <a:off x="1042425" y="2969225"/>
            <a:ext cx="135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E06666"/>
                </a:solidFill>
                <a:latin typeface="Montserrat"/>
                <a:ea typeface="Montserrat"/>
                <a:cs typeface="Montserrat"/>
                <a:sym typeface="Montserrat"/>
              </a:rPr>
              <a:t>TRAIN</a:t>
            </a:r>
            <a:endParaRPr b="1" sz="2000">
              <a:solidFill>
                <a:srgbClr val="E0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38" name="Google Shape;438;p55"/>
          <p:cNvSpPr/>
          <p:nvPr/>
        </p:nvSpPr>
        <p:spPr>
          <a:xfrm>
            <a:off x="2359675" y="3880000"/>
            <a:ext cx="4776900" cy="789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" name="Google Shape;439;p55"/>
          <p:cNvSpPr txBox="1"/>
          <p:nvPr/>
        </p:nvSpPr>
        <p:spPr>
          <a:xfrm>
            <a:off x="1042425" y="3988150"/>
            <a:ext cx="135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E06666"/>
                </a:solidFill>
                <a:latin typeface="Montserrat"/>
                <a:ea typeface="Montserrat"/>
                <a:cs typeface="Montserrat"/>
                <a:sym typeface="Montserrat"/>
              </a:rPr>
              <a:t>TEST</a:t>
            </a:r>
            <a:endParaRPr b="1" sz="2000">
              <a:solidFill>
                <a:srgbClr val="E0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44" name="Google Shape;444;p56"/>
          <p:cNvGraphicFramePr/>
          <p:nvPr/>
        </p:nvGraphicFramePr>
        <p:xfrm>
          <a:off x="2346725" y="2691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{E8B57ACB-683C-45E8-860F-134B0FB1C7FA}</a:tableStyleId>
              </a:tblPr>
              <a:tblGrid>
                <a:gridCol w="1200700"/>
                <a:gridCol w="1200700"/>
                <a:gridCol w="1200700"/>
                <a:gridCol w="1200700"/>
              </a:tblGrid>
              <a:tr h="3177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1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1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1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y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  <a:tr h="304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2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2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2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y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2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  <a:tr h="195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3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3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3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y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3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  <a:tr h="293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4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4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4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y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4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</a:tr>
              <a:tr h="2584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5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5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5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y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5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</a:tr>
            </a:tbl>
          </a:graphicData>
        </a:graphic>
      </p:graphicFrame>
      <p:sp>
        <p:nvSpPr>
          <p:cNvPr id="445" name="Google Shape;445;p5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Cross Validation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46" name="Google Shape;446;p56"/>
          <p:cNvSpPr txBox="1"/>
          <p:nvPr>
            <p:ph idx="1" type="body"/>
          </p:nvPr>
        </p:nvSpPr>
        <p:spPr>
          <a:xfrm>
            <a:off x="311700" y="1152475"/>
            <a:ext cx="8684100" cy="78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For now just consider training vs testing: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447" name="Google Shape;447;p5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448" name="Google Shape;448;p5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449" name="Google Shape;449;p56"/>
          <p:cNvSpPr/>
          <p:nvPr/>
        </p:nvSpPr>
        <p:spPr>
          <a:xfrm>
            <a:off x="2372525" y="2698525"/>
            <a:ext cx="4776900" cy="1181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Google Shape;450;p56"/>
          <p:cNvSpPr txBox="1"/>
          <p:nvPr/>
        </p:nvSpPr>
        <p:spPr>
          <a:xfrm>
            <a:off x="1042425" y="2969225"/>
            <a:ext cx="135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E06666"/>
                </a:solidFill>
                <a:latin typeface="Montserrat"/>
                <a:ea typeface="Montserrat"/>
                <a:cs typeface="Montserrat"/>
                <a:sym typeface="Montserrat"/>
              </a:rPr>
              <a:t>TRAIN</a:t>
            </a:r>
            <a:endParaRPr b="1" sz="2000">
              <a:solidFill>
                <a:srgbClr val="E0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51" name="Google Shape;451;p56"/>
          <p:cNvSpPr/>
          <p:nvPr/>
        </p:nvSpPr>
        <p:spPr>
          <a:xfrm>
            <a:off x="2359675" y="3880000"/>
            <a:ext cx="4776900" cy="789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p56"/>
          <p:cNvSpPr txBox="1"/>
          <p:nvPr/>
        </p:nvSpPr>
        <p:spPr>
          <a:xfrm>
            <a:off x="1042425" y="3988150"/>
            <a:ext cx="135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E06666"/>
                </a:solidFill>
                <a:latin typeface="Montserrat"/>
                <a:ea typeface="Montserrat"/>
                <a:cs typeface="Montserrat"/>
                <a:sym typeface="Montserrat"/>
              </a:rPr>
              <a:t>TEST</a:t>
            </a:r>
            <a:endParaRPr b="1" sz="2000">
              <a:solidFill>
                <a:srgbClr val="E0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57" name="Google Shape;457;p57"/>
          <p:cNvGraphicFramePr/>
          <p:nvPr/>
        </p:nvGraphicFramePr>
        <p:xfrm>
          <a:off x="2346725" y="2691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{E8B57ACB-683C-45E8-860F-134B0FB1C7FA}</a:tableStyleId>
              </a:tblPr>
              <a:tblGrid>
                <a:gridCol w="1200700"/>
                <a:gridCol w="1200700"/>
                <a:gridCol w="1200700"/>
                <a:gridCol w="1200700"/>
              </a:tblGrid>
              <a:tr h="3177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  <a:tr h="304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  <a:tr h="195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  <a:tr h="293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</a:tr>
              <a:tr h="2584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</a:tr>
            </a:tbl>
          </a:graphicData>
        </a:graphic>
      </p:graphicFrame>
      <p:sp>
        <p:nvSpPr>
          <p:cNvPr id="458" name="Google Shape;458;p5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Cross Validation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59" name="Google Shape;459;p57"/>
          <p:cNvSpPr txBox="1"/>
          <p:nvPr>
            <p:ph idx="1" type="body"/>
          </p:nvPr>
        </p:nvSpPr>
        <p:spPr>
          <a:xfrm>
            <a:off x="311700" y="1152475"/>
            <a:ext cx="8684100" cy="78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Now we have all data, colored by training set versus test set.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460" name="Google Shape;460;p5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461" name="Google Shape;461;p5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462" name="Google Shape;462;p57"/>
          <p:cNvSpPr/>
          <p:nvPr/>
        </p:nvSpPr>
        <p:spPr>
          <a:xfrm>
            <a:off x="2372525" y="2698525"/>
            <a:ext cx="4776900" cy="1181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3" name="Google Shape;463;p57"/>
          <p:cNvSpPr txBox="1"/>
          <p:nvPr/>
        </p:nvSpPr>
        <p:spPr>
          <a:xfrm>
            <a:off x="1042425" y="2969225"/>
            <a:ext cx="135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E06666"/>
                </a:solidFill>
                <a:latin typeface="Montserrat"/>
                <a:ea typeface="Montserrat"/>
                <a:cs typeface="Montserrat"/>
                <a:sym typeface="Montserrat"/>
              </a:rPr>
              <a:t>TRAIN</a:t>
            </a:r>
            <a:endParaRPr b="1" sz="2000">
              <a:solidFill>
                <a:srgbClr val="E0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64" name="Google Shape;464;p57"/>
          <p:cNvSpPr/>
          <p:nvPr/>
        </p:nvSpPr>
        <p:spPr>
          <a:xfrm>
            <a:off x="2359675" y="3880000"/>
            <a:ext cx="4776900" cy="789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" name="Google Shape;465;p57"/>
          <p:cNvSpPr txBox="1"/>
          <p:nvPr/>
        </p:nvSpPr>
        <p:spPr>
          <a:xfrm>
            <a:off x="1042425" y="3988150"/>
            <a:ext cx="135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E06666"/>
                </a:solidFill>
                <a:latin typeface="Montserrat"/>
                <a:ea typeface="Montserrat"/>
                <a:cs typeface="Montserrat"/>
                <a:sym typeface="Montserrat"/>
              </a:rPr>
              <a:t>TEST</a:t>
            </a:r>
            <a:endParaRPr b="1" sz="2000">
              <a:solidFill>
                <a:srgbClr val="E0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70" name="Google Shape;470;p58"/>
          <p:cNvGraphicFramePr/>
          <p:nvPr/>
        </p:nvGraphicFramePr>
        <p:xfrm>
          <a:off x="2346725" y="2691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{E8B57ACB-683C-45E8-860F-134B0FB1C7FA}</a:tableStyleId>
              </a:tblPr>
              <a:tblGrid>
                <a:gridCol w="1200700"/>
                <a:gridCol w="1200700"/>
                <a:gridCol w="1200700"/>
                <a:gridCol w="1200700"/>
              </a:tblGrid>
              <a:tr h="3177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  <a:tr h="304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  <a:tr h="195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  <a:tr h="293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</a:tr>
              <a:tr h="2584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</a:tr>
            </a:tbl>
          </a:graphicData>
        </a:graphic>
      </p:graphicFrame>
      <p:sp>
        <p:nvSpPr>
          <p:cNvPr id="471" name="Google Shape;471;p5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Cross Validation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72" name="Google Shape;472;p58"/>
          <p:cNvSpPr txBox="1"/>
          <p:nvPr>
            <p:ph idx="1" type="body"/>
          </p:nvPr>
        </p:nvSpPr>
        <p:spPr>
          <a:xfrm>
            <a:off x="311700" y="1152475"/>
            <a:ext cx="8684100" cy="78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Rotate and resize: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473" name="Google Shape;473;p5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474" name="Google Shape;474;p5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475" name="Google Shape;475;p58"/>
          <p:cNvSpPr/>
          <p:nvPr/>
        </p:nvSpPr>
        <p:spPr>
          <a:xfrm>
            <a:off x="2372525" y="2698525"/>
            <a:ext cx="4776900" cy="1181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p58"/>
          <p:cNvSpPr txBox="1"/>
          <p:nvPr/>
        </p:nvSpPr>
        <p:spPr>
          <a:xfrm>
            <a:off x="1042425" y="2969225"/>
            <a:ext cx="135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E06666"/>
                </a:solidFill>
                <a:latin typeface="Montserrat"/>
                <a:ea typeface="Montserrat"/>
                <a:cs typeface="Montserrat"/>
                <a:sym typeface="Montserrat"/>
              </a:rPr>
              <a:t>TRAIN</a:t>
            </a:r>
            <a:endParaRPr b="1" sz="2000">
              <a:solidFill>
                <a:srgbClr val="E0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77" name="Google Shape;477;p58"/>
          <p:cNvSpPr/>
          <p:nvPr/>
        </p:nvSpPr>
        <p:spPr>
          <a:xfrm>
            <a:off x="2359675" y="3880000"/>
            <a:ext cx="4776900" cy="789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p58"/>
          <p:cNvSpPr txBox="1"/>
          <p:nvPr/>
        </p:nvSpPr>
        <p:spPr>
          <a:xfrm>
            <a:off x="1042425" y="3988150"/>
            <a:ext cx="135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E06666"/>
                </a:solidFill>
                <a:latin typeface="Montserrat"/>
                <a:ea typeface="Montserrat"/>
                <a:cs typeface="Montserrat"/>
                <a:sym typeface="Montserrat"/>
              </a:rPr>
              <a:t>TEST</a:t>
            </a:r>
            <a:endParaRPr b="1" sz="2000">
              <a:solidFill>
                <a:srgbClr val="E0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83" name="Google Shape;483;p59"/>
          <p:cNvGraphicFramePr/>
          <p:nvPr/>
        </p:nvGraphicFramePr>
        <p:xfrm>
          <a:off x="2346725" y="2691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{E8B57ACB-683C-45E8-860F-134B0FB1C7FA}</a:tableStyleId>
              </a:tblPr>
              <a:tblGrid>
                <a:gridCol w="1200700"/>
                <a:gridCol w="1200700"/>
                <a:gridCol w="1200700"/>
                <a:gridCol w="1200700"/>
              </a:tblGrid>
              <a:tr h="3177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  <a:tr h="304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  <a:tr h="195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  <a:tr h="293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</a:tr>
              <a:tr h="2584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</a:tr>
            </a:tbl>
          </a:graphicData>
        </a:graphic>
      </p:graphicFrame>
      <p:sp>
        <p:nvSpPr>
          <p:cNvPr id="484" name="Google Shape;484;p5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Cross Validation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85" name="Google Shape;485;p59"/>
          <p:cNvSpPr txBox="1"/>
          <p:nvPr>
            <p:ph idx="1" type="body"/>
          </p:nvPr>
        </p:nvSpPr>
        <p:spPr>
          <a:xfrm>
            <a:off x="311700" y="1152475"/>
            <a:ext cx="8684100" cy="78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Rotate and resize: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486" name="Google Shape;486;p5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487" name="Google Shape;487;p5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92" name="Google Shape;492;p60"/>
          <p:cNvGraphicFramePr/>
          <p:nvPr/>
        </p:nvGraphicFramePr>
        <p:xfrm>
          <a:off x="4171625" y="2571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{E8B57ACB-683C-45E8-860F-134B0FB1C7FA}</a:tableStyleId>
              </a:tblPr>
              <a:tblGrid>
                <a:gridCol w="382850"/>
                <a:gridCol w="382850"/>
                <a:gridCol w="382850"/>
                <a:gridCol w="3828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</a:tr>
            </a:tbl>
          </a:graphicData>
        </a:graphic>
      </p:graphicFrame>
      <p:sp>
        <p:nvSpPr>
          <p:cNvPr id="493" name="Google Shape;493;p6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Cross Validation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94" name="Google Shape;494;p60"/>
          <p:cNvSpPr txBox="1"/>
          <p:nvPr>
            <p:ph idx="1" type="body"/>
          </p:nvPr>
        </p:nvSpPr>
        <p:spPr>
          <a:xfrm>
            <a:off x="311700" y="1152475"/>
            <a:ext cx="8684100" cy="78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Rotate and resize: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495" name="Google Shape;495;p6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496" name="Google Shape;496;p6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01" name="Google Shape;501;p61"/>
          <p:cNvGraphicFramePr/>
          <p:nvPr/>
        </p:nvGraphicFramePr>
        <p:xfrm>
          <a:off x="4171625" y="2571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{E8B57ACB-683C-45E8-860F-134B0FB1C7FA}</a:tableStyleId>
              </a:tblPr>
              <a:tblGrid>
                <a:gridCol w="3828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</a:tr>
            </a:tbl>
          </a:graphicData>
        </a:graphic>
      </p:graphicFrame>
      <p:sp>
        <p:nvSpPr>
          <p:cNvPr id="502" name="Google Shape;502;p6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Cross Validation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03" name="Google Shape;503;p61"/>
          <p:cNvSpPr txBox="1"/>
          <p:nvPr>
            <p:ph idx="1" type="body"/>
          </p:nvPr>
        </p:nvSpPr>
        <p:spPr>
          <a:xfrm>
            <a:off x="311700" y="1152475"/>
            <a:ext cx="8684100" cy="78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Rotate and resize: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504" name="Google Shape;504;p6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505" name="Google Shape;505;p6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Regularization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7" name="Google Shape;87;p17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L1 regularization adds a penalty equal to the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absolute value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of the magnitude of coefficients.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Limits the size of the coefficients.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Can yield sparse models where some coefficients can become zero.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88" name="Google Shape;88;p1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89" name="Google Shape;89;p1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6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Cross Validation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11" name="Google Shape;511;p62"/>
          <p:cNvSpPr txBox="1"/>
          <p:nvPr>
            <p:ph idx="1" type="body"/>
          </p:nvPr>
        </p:nvSpPr>
        <p:spPr>
          <a:xfrm>
            <a:off x="311700" y="1152475"/>
            <a:ext cx="8684100" cy="78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Now we can represent full data and splits: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512" name="Google Shape;512;p6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513" name="Google Shape;513;p6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514" name="Google Shape;514;p62"/>
          <p:cNvSpPr txBox="1"/>
          <p:nvPr/>
        </p:nvSpPr>
        <p:spPr>
          <a:xfrm>
            <a:off x="2388675" y="2255225"/>
            <a:ext cx="135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E06666"/>
                </a:solidFill>
                <a:latin typeface="Montserrat"/>
                <a:ea typeface="Montserrat"/>
                <a:cs typeface="Montserrat"/>
                <a:sym typeface="Montserrat"/>
              </a:rPr>
              <a:t>TRAIN</a:t>
            </a:r>
            <a:endParaRPr b="1" sz="2000">
              <a:solidFill>
                <a:srgbClr val="E0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15" name="Google Shape;515;p62"/>
          <p:cNvSpPr txBox="1"/>
          <p:nvPr/>
        </p:nvSpPr>
        <p:spPr>
          <a:xfrm>
            <a:off x="6312700" y="2285400"/>
            <a:ext cx="135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E06666"/>
                </a:solidFill>
                <a:latin typeface="Montserrat"/>
                <a:ea typeface="Montserrat"/>
                <a:cs typeface="Montserrat"/>
                <a:sym typeface="Montserrat"/>
              </a:rPr>
              <a:t>TEST</a:t>
            </a:r>
            <a:endParaRPr b="1" sz="2000">
              <a:solidFill>
                <a:srgbClr val="E0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516" name="Google Shape;516;p62"/>
          <p:cNvGraphicFramePr/>
          <p:nvPr/>
        </p:nvGraphicFramePr>
        <p:xfrm>
          <a:off x="492100" y="1941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{E8B57ACB-683C-45E8-860F-134B0FB1C7FA}</a:tableStyleId>
              </a:tblPr>
              <a:tblGrid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6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Cross Validation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22" name="Google Shape;522;p63"/>
          <p:cNvSpPr txBox="1"/>
          <p:nvPr>
            <p:ph idx="1" type="body"/>
          </p:nvPr>
        </p:nvSpPr>
        <p:spPr>
          <a:xfrm>
            <a:off x="311700" y="1152475"/>
            <a:ext cx="8684100" cy="78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Let’s start with the entire original data: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523" name="Google Shape;523;p6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524" name="Google Shape;524;p6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525" name="Google Shape;525;p63"/>
          <p:cNvGraphicFramePr/>
          <p:nvPr/>
        </p:nvGraphicFramePr>
        <p:xfrm>
          <a:off x="492100" y="1941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{E8B57ACB-683C-45E8-860F-134B0FB1C7FA}</a:tableStyleId>
              </a:tblPr>
              <a:tblGrid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6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Cross Validation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31" name="Google Shape;531;p64"/>
          <p:cNvSpPr txBox="1"/>
          <p:nvPr>
            <p:ph idx="1" type="body"/>
          </p:nvPr>
        </p:nvSpPr>
        <p:spPr>
          <a:xfrm>
            <a:off x="311700" y="1152475"/>
            <a:ext cx="8684100" cy="78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How does cross validation work?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532" name="Google Shape;532;p6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533" name="Google Shape;533;p6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534" name="Google Shape;534;p64"/>
          <p:cNvGraphicFramePr/>
          <p:nvPr/>
        </p:nvGraphicFramePr>
        <p:xfrm>
          <a:off x="492100" y="1941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{E8B57ACB-683C-45E8-860F-134B0FB1C7FA}</a:tableStyleId>
              </a:tblPr>
              <a:tblGrid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6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Cross Validation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40" name="Google Shape;540;p65"/>
          <p:cNvSpPr txBox="1"/>
          <p:nvPr>
            <p:ph idx="1" type="body"/>
          </p:nvPr>
        </p:nvSpPr>
        <p:spPr>
          <a:xfrm>
            <a:off x="311700" y="1152475"/>
            <a:ext cx="8684100" cy="78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Split data into K equal parts: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541" name="Google Shape;541;p6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542" name="Google Shape;542;p6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543" name="Google Shape;543;p65"/>
          <p:cNvGraphicFramePr/>
          <p:nvPr/>
        </p:nvGraphicFramePr>
        <p:xfrm>
          <a:off x="492100" y="1941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{E8B57ACB-683C-45E8-860F-134B0FB1C7FA}</a:tableStyleId>
              </a:tblPr>
              <a:tblGrid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6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Cross Validation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49" name="Google Shape;549;p66"/>
          <p:cNvSpPr txBox="1"/>
          <p:nvPr>
            <p:ph idx="1" type="body"/>
          </p:nvPr>
        </p:nvSpPr>
        <p:spPr>
          <a:xfrm>
            <a:off x="311700" y="1152475"/>
            <a:ext cx="8684100" cy="78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1/K left as test set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550" name="Google Shape;550;p6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551" name="Google Shape;551;p6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552" name="Google Shape;552;p66"/>
          <p:cNvGraphicFramePr/>
          <p:nvPr/>
        </p:nvGraphicFramePr>
        <p:xfrm>
          <a:off x="492100" y="1941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{E8B57ACB-683C-45E8-860F-134B0FB1C7FA}</a:tableStyleId>
              </a:tblPr>
              <a:tblGrid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6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Cross Validation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58" name="Google Shape;558;p67"/>
          <p:cNvSpPr txBox="1"/>
          <p:nvPr>
            <p:ph idx="1" type="body"/>
          </p:nvPr>
        </p:nvSpPr>
        <p:spPr>
          <a:xfrm>
            <a:off x="311700" y="1152475"/>
            <a:ext cx="8684100" cy="78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Train model and get error metric for split: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559" name="Google Shape;559;p6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560" name="Google Shape;560;p6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561" name="Google Shape;561;p67"/>
          <p:cNvGraphicFramePr/>
          <p:nvPr/>
        </p:nvGraphicFramePr>
        <p:xfrm>
          <a:off x="492100" y="1941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{E8B57ACB-683C-45E8-860F-134B0FB1C7FA}</a:tableStyleId>
              </a:tblPr>
              <a:tblGrid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</a:tr>
            </a:tbl>
          </a:graphicData>
        </a:graphic>
      </p:graphicFrame>
      <p:sp>
        <p:nvSpPr>
          <p:cNvPr id="562" name="Google Shape;562;p67"/>
          <p:cNvSpPr txBox="1"/>
          <p:nvPr/>
        </p:nvSpPr>
        <p:spPr>
          <a:xfrm>
            <a:off x="2388675" y="2255225"/>
            <a:ext cx="135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E06666"/>
                </a:solidFill>
                <a:latin typeface="Montserrat"/>
                <a:ea typeface="Montserrat"/>
                <a:cs typeface="Montserrat"/>
                <a:sym typeface="Montserrat"/>
              </a:rPr>
              <a:t>TRAIN</a:t>
            </a:r>
            <a:endParaRPr b="1" sz="2000">
              <a:solidFill>
                <a:srgbClr val="E0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63" name="Google Shape;563;p67"/>
          <p:cNvSpPr txBox="1"/>
          <p:nvPr/>
        </p:nvSpPr>
        <p:spPr>
          <a:xfrm>
            <a:off x="6312700" y="2285400"/>
            <a:ext cx="135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E06666"/>
                </a:solidFill>
                <a:latin typeface="Montserrat"/>
                <a:ea typeface="Montserrat"/>
                <a:cs typeface="Montserrat"/>
                <a:sym typeface="Montserrat"/>
              </a:rPr>
              <a:t>TEST</a:t>
            </a:r>
            <a:endParaRPr b="1" sz="2000">
              <a:solidFill>
                <a:srgbClr val="E0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64" name="Google Shape;564;p67"/>
          <p:cNvSpPr txBox="1"/>
          <p:nvPr/>
        </p:nvSpPr>
        <p:spPr>
          <a:xfrm>
            <a:off x="7671100" y="1853225"/>
            <a:ext cx="135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674EA7"/>
                </a:solidFill>
                <a:latin typeface="Montserrat"/>
                <a:ea typeface="Montserrat"/>
                <a:cs typeface="Montserrat"/>
                <a:sym typeface="Montserrat"/>
              </a:rPr>
              <a:t>ERROR 1</a:t>
            </a:r>
            <a:endParaRPr b="1" sz="2000">
              <a:solidFill>
                <a:srgbClr val="674EA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6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Cross Validation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70" name="Google Shape;570;p68"/>
          <p:cNvSpPr txBox="1"/>
          <p:nvPr>
            <p:ph idx="1" type="body"/>
          </p:nvPr>
        </p:nvSpPr>
        <p:spPr>
          <a:xfrm>
            <a:off x="311700" y="1152475"/>
            <a:ext cx="8684100" cy="78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Repeat for another 1/K split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571" name="Google Shape;571;p6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572" name="Google Shape;572;p6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573" name="Google Shape;573;p68"/>
          <p:cNvGraphicFramePr/>
          <p:nvPr/>
        </p:nvGraphicFramePr>
        <p:xfrm>
          <a:off x="492100" y="1941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{E8B57ACB-683C-45E8-860F-134B0FB1C7FA}</a:tableStyleId>
              </a:tblPr>
              <a:tblGrid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</a:tr>
            </a:tbl>
          </a:graphicData>
        </a:graphic>
      </p:graphicFrame>
      <p:sp>
        <p:nvSpPr>
          <p:cNvPr id="574" name="Google Shape;574;p68"/>
          <p:cNvSpPr txBox="1"/>
          <p:nvPr/>
        </p:nvSpPr>
        <p:spPr>
          <a:xfrm>
            <a:off x="7671100" y="1853225"/>
            <a:ext cx="135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674EA7"/>
                </a:solidFill>
                <a:latin typeface="Montserrat"/>
                <a:ea typeface="Montserrat"/>
                <a:cs typeface="Montserrat"/>
                <a:sym typeface="Montserrat"/>
              </a:rPr>
              <a:t>ERROR 1</a:t>
            </a:r>
            <a:endParaRPr b="1" sz="2000">
              <a:solidFill>
                <a:srgbClr val="674EA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575" name="Google Shape;575;p68"/>
          <p:cNvGraphicFramePr/>
          <p:nvPr/>
        </p:nvGraphicFramePr>
        <p:xfrm>
          <a:off x="492100" y="2425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{E8B57ACB-683C-45E8-860F-134B0FB1C7FA}</a:tableStyleId>
              </a:tblPr>
              <a:tblGrid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</a:tbl>
          </a:graphicData>
        </a:graphic>
      </p:graphicFrame>
      <p:sp>
        <p:nvSpPr>
          <p:cNvPr id="576" name="Google Shape;576;p68"/>
          <p:cNvSpPr txBox="1"/>
          <p:nvPr/>
        </p:nvSpPr>
        <p:spPr>
          <a:xfrm>
            <a:off x="7695250" y="2361600"/>
            <a:ext cx="135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674EA7"/>
                </a:solidFill>
                <a:latin typeface="Montserrat"/>
                <a:ea typeface="Montserrat"/>
                <a:cs typeface="Montserrat"/>
                <a:sym typeface="Montserrat"/>
              </a:rPr>
              <a:t>ERROR 2</a:t>
            </a:r>
            <a:endParaRPr b="1" sz="2000">
              <a:solidFill>
                <a:srgbClr val="674EA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6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Cross Validation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82" name="Google Shape;582;p69"/>
          <p:cNvSpPr txBox="1"/>
          <p:nvPr>
            <p:ph idx="1" type="body"/>
          </p:nvPr>
        </p:nvSpPr>
        <p:spPr>
          <a:xfrm>
            <a:off x="311700" y="1152475"/>
            <a:ext cx="8684100" cy="78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Keep repeating for all possible splits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583" name="Google Shape;583;p6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584" name="Google Shape;584;p6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585" name="Google Shape;585;p69"/>
          <p:cNvGraphicFramePr/>
          <p:nvPr/>
        </p:nvGraphicFramePr>
        <p:xfrm>
          <a:off x="492100" y="1941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{E8B57ACB-683C-45E8-860F-134B0FB1C7FA}</a:tableStyleId>
              </a:tblPr>
              <a:tblGrid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</a:tr>
            </a:tbl>
          </a:graphicData>
        </a:graphic>
      </p:graphicFrame>
      <p:sp>
        <p:nvSpPr>
          <p:cNvPr id="586" name="Google Shape;586;p69"/>
          <p:cNvSpPr txBox="1"/>
          <p:nvPr/>
        </p:nvSpPr>
        <p:spPr>
          <a:xfrm>
            <a:off x="7671100" y="1853225"/>
            <a:ext cx="135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674EA7"/>
                </a:solidFill>
                <a:latin typeface="Montserrat"/>
                <a:ea typeface="Montserrat"/>
                <a:cs typeface="Montserrat"/>
                <a:sym typeface="Montserrat"/>
              </a:rPr>
              <a:t>ERROR 1</a:t>
            </a:r>
            <a:endParaRPr b="1" sz="2000">
              <a:solidFill>
                <a:srgbClr val="674EA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587" name="Google Shape;587;p69"/>
          <p:cNvGraphicFramePr/>
          <p:nvPr/>
        </p:nvGraphicFramePr>
        <p:xfrm>
          <a:off x="492100" y="2425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{E8B57ACB-683C-45E8-860F-134B0FB1C7FA}</a:tableStyleId>
              </a:tblPr>
              <a:tblGrid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</a:tbl>
          </a:graphicData>
        </a:graphic>
      </p:graphicFrame>
      <p:sp>
        <p:nvSpPr>
          <p:cNvPr id="588" name="Google Shape;588;p69"/>
          <p:cNvSpPr txBox="1"/>
          <p:nvPr/>
        </p:nvSpPr>
        <p:spPr>
          <a:xfrm>
            <a:off x="7695250" y="2361600"/>
            <a:ext cx="135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674EA7"/>
                </a:solidFill>
                <a:latin typeface="Montserrat"/>
                <a:ea typeface="Montserrat"/>
                <a:cs typeface="Montserrat"/>
                <a:sym typeface="Montserrat"/>
              </a:rPr>
              <a:t>ERROR 2</a:t>
            </a:r>
            <a:endParaRPr b="1" sz="2000">
              <a:solidFill>
                <a:srgbClr val="674EA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589" name="Google Shape;589;p69"/>
          <p:cNvGraphicFramePr/>
          <p:nvPr/>
        </p:nvGraphicFramePr>
        <p:xfrm>
          <a:off x="492100" y="2952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{E8B57ACB-683C-45E8-860F-134B0FB1C7FA}</a:tableStyleId>
              </a:tblPr>
              <a:tblGrid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</a:tbl>
          </a:graphicData>
        </a:graphic>
      </p:graphicFrame>
      <p:sp>
        <p:nvSpPr>
          <p:cNvPr id="590" name="Google Shape;590;p69"/>
          <p:cNvSpPr txBox="1"/>
          <p:nvPr/>
        </p:nvSpPr>
        <p:spPr>
          <a:xfrm>
            <a:off x="7695250" y="2898325"/>
            <a:ext cx="135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674EA7"/>
                </a:solidFill>
                <a:latin typeface="Montserrat"/>
                <a:ea typeface="Montserrat"/>
                <a:cs typeface="Montserrat"/>
                <a:sym typeface="Montserrat"/>
              </a:rPr>
              <a:t>ERROR 3</a:t>
            </a:r>
            <a:endParaRPr b="1" sz="2000">
              <a:solidFill>
                <a:srgbClr val="674EA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7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Cross Validation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96" name="Google Shape;596;p70"/>
          <p:cNvSpPr txBox="1"/>
          <p:nvPr>
            <p:ph idx="1" type="body"/>
          </p:nvPr>
        </p:nvSpPr>
        <p:spPr>
          <a:xfrm>
            <a:off x="311700" y="1152475"/>
            <a:ext cx="8684100" cy="78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Keep repeating for all possible splits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597" name="Google Shape;597;p7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598" name="Google Shape;598;p7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599" name="Google Shape;599;p70"/>
          <p:cNvGraphicFramePr/>
          <p:nvPr/>
        </p:nvGraphicFramePr>
        <p:xfrm>
          <a:off x="492100" y="1941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{E8B57ACB-683C-45E8-860F-134B0FB1C7FA}</a:tableStyleId>
              </a:tblPr>
              <a:tblGrid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</a:tr>
            </a:tbl>
          </a:graphicData>
        </a:graphic>
      </p:graphicFrame>
      <p:sp>
        <p:nvSpPr>
          <p:cNvPr id="600" name="Google Shape;600;p70"/>
          <p:cNvSpPr txBox="1"/>
          <p:nvPr/>
        </p:nvSpPr>
        <p:spPr>
          <a:xfrm>
            <a:off x="7671100" y="1853225"/>
            <a:ext cx="135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674EA7"/>
                </a:solidFill>
                <a:latin typeface="Montserrat"/>
                <a:ea typeface="Montserrat"/>
                <a:cs typeface="Montserrat"/>
                <a:sym typeface="Montserrat"/>
              </a:rPr>
              <a:t>ERROR 1</a:t>
            </a:r>
            <a:endParaRPr b="1" sz="2000">
              <a:solidFill>
                <a:srgbClr val="674EA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601" name="Google Shape;601;p70"/>
          <p:cNvGraphicFramePr/>
          <p:nvPr/>
        </p:nvGraphicFramePr>
        <p:xfrm>
          <a:off x="492100" y="2425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{E8B57ACB-683C-45E8-860F-134B0FB1C7FA}</a:tableStyleId>
              </a:tblPr>
              <a:tblGrid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</a:tbl>
          </a:graphicData>
        </a:graphic>
      </p:graphicFrame>
      <p:sp>
        <p:nvSpPr>
          <p:cNvPr id="602" name="Google Shape;602;p70"/>
          <p:cNvSpPr txBox="1"/>
          <p:nvPr/>
        </p:nvSpPr>
        <p:spPr>
          <a:xfrm>
            <a:off x="7695250" y="2361600"/>
            <a:ext cx="135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674EA7"/>
                </a:solidFill>
                <a:latin typeface="Montserrat"/>
                <a:ea typeface="Montserrat"/>
                <a:cs typeface="Montserrat"/>
                <a:sym typeface="Montserrat"/>
              </a:rPr>
              <a:t>ERROR 2</a:t>
            </a:r>
            <a:endParaRPr b="1" sz="2000">
              <a:solidFill>
                <a:srgbClr val="674EA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603" name="Google Shape;603;p70"/>
          <p:cNvGraphicFramePr/>
          <p:nvPr/>
        </p:nvGraphicFramePr>
        <p:xfrm>
          <a:off x="492100" y="2952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{E8B57ACB-683C-45E8-860F-134B0FB1C7FA}</a:tableStyleId>
              </a:tblPr>
              <a:tblGrid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</a:tbl>
          </a:graphicData>
        </a:graphic>
      </p:graphicFrame>
      <p:sp>
        <p:nvSpPr>
          <p:cNvPr id="604" name="Google Shape;604;p70"/>
          <p:cNvSpPr txBox="1"/>
          <p:nvPr/>
        </p:nvSpPr>
        <p:spPr>
          <a:xfrm>
            <a:off x="7695250" y="2898325"/>
            <a:ext cx="135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674EA7"/>
                </a:solidFill>
                <a:latin typeface="Montserrat"/>
                <a:ea typeface="Montserrat"/>
                <a:cs typeface="Montserrat"/>
                <a:sym typeface="Montserrat"/>
              </a:rPr>
              <a:t>ERROR 3</a:t>
            </a:r>
            <a:endParaRPr b="1" sz="2000">
              <a:solidFill>
                <a:srgbClr val="674EA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605" name="Google Shape;605;p70"/>
          <p:cNvGraphicFramePr/>
          <p:nvPr/>
        </p:nvGraphicFramePr>
        <p:xfrm>
          <a:off x="492100" y="3877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{E8B57ACB-683C-45E8-860F-134B0FB1C7FA}</a:tableStyleId>
              </a:tblPr>
              <a:tblGrid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</a:tbl>
          </a:graphicData>
        </a:graphic>
      </p:graphicFrame>
      <p:sp>
        <p:nvSpPr>
          <p:cNvPr id="606" name="Google Shape;606;p70"/>
          <p:cNvSpPr txBox="1"/>
          <p:nvPr/>
        </p:nvSpPr>
        <p:spPr>
          <a:xfrm>
            <a:off x="7720850" y="3852900"/>
            <a:ext cx="1392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674EA7"/>
                </a:solidFill>
                <a:latin typeface="Montserrat"/>
                <a:ea typeface="Montserrat"/>
                <a:cs typeface="Montserrat"/>
                <a:sym typeface="Montserrat"/>
              </a:rPr>
              <a:t>ERROR K</a:t>
            </a:r>
            <a:endParaRPr b="1" sz="2000">
              <a:solidFill>
                <a:srgbClr val="674EA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07" name="Google Shape;607;p70"/>
          <p:cNvSpPr txBox="1"/>
          <p:nvPr/>
        </p:nvSpPr>
        <p:spPr>
          <a:xfrm>
            <a:off x="3205200" y="3340525"/>
            <a:ext cx="1392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674EA7"/>
                </a:solidFill>
                <a:latin typeface="Montserrat"/>
                <a:ea typeface="Montserrat"/>
                <a:cs typeface="Montserrat"/>
                <a:sym typeface="Montserrat"/>
              </a:rPr>
              <a:t>...</a:t>
            </a:r>
            <a:endParaRPr b="1" sz="2000">
              <a:solidFill>
                <a:srgbClr val="674EA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08" name="Google Shape;608;p70"/>
          <p:cNvSpPr txBox="1"/>
          <p:nvPr/>
        </p:nvSpPr>
        <p:spPr>
          <a:xfrm>
            <a:off x="7674900" y="3264325"/>
            <a:ext cx="1392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674EA7"/>
                </a:solidFill>
                <a:latin typeface="Montserrat"/>
                <a:ea typeface="Montserrat"/>
                <a:cs typeface="Montserrat"/>
                <a:sym typeface="Montserrat"/>
              </a:rPr>
              <a:t>..</a:t>
            </a:r>
            <a:r>
              <a:rPr b="1" lang="en" sz="2000">
                <a:solidFill>
                  <a:srgbClr val="674EA7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b="1" sz="2000">
              <a:solidFill>
                <a:srgbClr val="674EA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7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Cross Validation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14" name="Google Shape;614;p71"/>
          <p:cNvSpPr txBox="1"/>
          <p:nvPr>
            <p:ph idx="1" type="body"/>
          </p:nvPr>
        </p:nvSpPr>
        <p:spPr>
          <a:xfrm>
            <a:off x="311700" y="1152475"/>
            <a:ext cx="8684100" cy="78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Get average error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615" name="Google Shape;615;p7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616" name="Google Shape;616;p7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617" name="Google Shape;617;p71"/>
          <p:cNvGraphicFramePr/>
          <p:nvPr/>
        </p:nvGraphicFramePr>
        <p:xfrm>
          <a:off x="492100" y="1941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{E8B57ACB-683C-45E8-860F-134B0FB1C7FA}</a:tableStyleId>
              </a:tblPr>
              <a:tblGrid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</a:tr>
            </a:tbl>
          </a:graphicData>
        </a:graphic>
      </p:graphicFrame>
      <p:sp>
        <p:nvSpPr>
          <p:cNvPr id="618" name="Google Shape;618;p71"/>
          <p:cNvSpPr txBox="1"/>
          <p:nvPr/>
        </p:nvSpPr>
        <p:spPr>
          <a:xfrm>
            <a:off x="7671100" y="1853225"/>
            <a:ext cx="135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674EA7"/>
                </a:solidFill>
                <a:latin typeface="Montserrat"/>
                <a:ea typeface="Montserrat"/>
                <a:cs typeface="Montserrat"/>
                <a:sym typeface="Montserrat"/>
              </a:rPr>
              <a:t>ERROR 1</a:t>
            </a:r>
            <a:endParaRPr b="1" sz="2000">
              <a:solidFill>
                <a:srgbClr val="674EA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619" name="Google Shape;619;p71"/>
          <p:cNvGraphicFramePr/>
          <p:nvPr/>
        </p:nvGraphicFramePr>
        <p:xfrm>
          <a:off x="492100" y="2425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{E8B57ACB-683C-45E8-860F-134B0FB1C7FA}</a:tableStyleId>
              </a:tblPr>
              <a:tblGrid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</a:tbl>
          </a:graphicData>
        </a:graphic>
      </p:graphicFrame>
      <p:sp>
        <p:nvSpPr>
          <p:cNvPr id="620" name="Google Shape;620;p71"/>
          <p:cNvSpPr txBox="1"/>
          <p:nvPr/>
        </p:nvSpPr>
        <p:spPr>
          <a:xfrm>
            <a:off x="7695250" y="2361600"/>
            <a:ext cx="135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674EA7"/>
                </a:solidFill>
                <a:latin typeface="Montserrat"/>
                <a:ea typeface="Montserrat"/>
                <a:cs typeface="Montserrat"/>
                <a:sym typeface="Montserrat"/>
              </a:rPr>
              <a:t>ERROR 2</a:t>
            </a:r>
            <a:endParaRPr b="1" sz="2000">
              <a:solidFill>
                <a:srgbClr val="674EA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621" name="Google Shape;621;p71"/>
          <p:cNvGraphicFramePr/>
          <p:nvPr/>
        </p:nvGraphicFramePr>
        <p:xfrm>
          <a:off x="492100" y="2952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{E8B57ACB-683C-45E8-860F-134B0FB1C7FA}</a:tableStyleId>
              </a:tblPr>
              <a:tblGrid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</a:tbl>
          </a:graphicData>
        </a:graphic>
      </p:graphicFrame>
      <p:sp>
        <p:nvSpPr>
          <p:cNvPr id="622" name="Google Shape;622;p71"/>
          <p:cNvSpPr txBox="1"/>
          <p:nvPr/>
        </p:nvSpPr>
        <p:spPr>
          <a:xfrm>
            <a:off x="7695250" y="2898325"/>
            <a:ext cx="135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674EA7"/>
                </a:solidFill>
                <a:latin typeface="Montserrat"/>
                <a:ea typeface="Montserrat"/>
                <a:cs typeface="Montserrat"/>
                <a:sym typeface="Montserrat"/>
              </a:rPr>
              <a:t>ERROR 3</a:t>
            </a:r>
            <a:endParaRPr b="1" sz="2000">
              <a:solidFill>
                <a:srgbClr val="674EA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623" name="Google Shape;623;p71"/>
          <p:cNvGraphicFramePr/>
          <p:nvPr/>
        </p:nvGraphicFramePr>
        <p:xfrm>
          <a:off x="492100" y="3877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{E8B57ACB-683C-45E8-860F-134B0FB1C7FA}</a:tableStyleId>
              </a:tblPr>
              <a:tblGrid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</a:tbl>
          </a:graphicData>
        </a:graphic>
      </p:graphicFrame>
      <p:sp>
        <p:nvSpPr>
          <p:cNvPr id="624" name="Google Shape;624;p71"/>
          <p:cNvSpPr txBox="1"/>
          <p:nvPr/>
        </p:nvSpPr>
        <p:spPr>
          <a:xfrm>
            <a:off x="7720850" y="3852900"/>
            <a:ext cx="1392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674EA7"/>
                </a:solidFill>
                <a:latin typeface="Montserrat"/>
                <a:ea typeface="Montserrat"/>
                <a:cs typeface="Montserrat"/>
                <a:sym typeface="Montserrat"/>
              </a:rPr>
              <a:t>ERROR K</a:t>
            </a:r>
            <a:endParaRPr b="1" sz="2000">
              <a:solidFill>
                <a:srgbClr val="674EA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25" name="Google Shape;625;p71"/>
          <p:cNvSpPr txBox="1"/>
          <p:nvPr/>
        </p:nvSpPr>
        <p:spPr>
          <a:xfrm>
            <a:off x="3205200" y="3340525"/>
            <a:ext cx="1392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674EA7"/>
                </a:solidFill>
                <a:latin typeface="Montserrat"/>
                <a:ea typeface="Montserrat"/>
                <a:cs typeface="Montserrat"/>
                <a:sym typeface="Montserrat"/>
              </a:rPr>
              <a:t>...</a:t>
            </a:r>
            <a:endParaRPr b="1" sz="2000">
              <a:solidFill>
                <a:srgbClr val="674EA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26" name="Google Shape;626;p71"/>
          <p:cNvSpPr txBox="1"/>
          <p:nvPr/>
        </p:nvSpPr>
        <p:spPr>
          <a:xfrm>
            <a:off x="7674900" y="3264325"/>
            <a:ext cx="1392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674EA7"/>
                </a:solidFill>
                <a:latin typeface="Montserrat"/>
                <a:ea typeface="Montserrat"/>
                <a:cs typeface="Montserrat"/>
                <a:sym typeface="Montserrat"/>
              </a:rPr>
              <a:t>...</a:t>
            </a:r>
            <a:endParaRPr b="1" sz="2000">
              <a:solidFill>
                <a:srgbClr val="674EA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27" name="Google Shape;627;p71"/>
          <p:cNvSpPr txBox="1"/>
          <p:nvPr/>
        </p:nvSpPr>
        <p:spPr>
          <a:xfrm>
            <a:off x="7440100" y="4351675"/>
            <a:ext cx="1868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674EA7"/>
                </a:solidFill>
                <a:latin typeface="Montserrat"/>
                <a:ea typeface="Montserrat"/>
                <a:cs typeface="Montserrat"/>
                <a:sym typeface="Montserrat"/>
              </a:rPr>
              <a:t>MEAN ERROR</a:t>
            </a:r>
            <a:endParaRPr b="1" sz="2000">
              <a:solidFill>
                <a:srgbClr val="674EA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1675" y="2895076"/>
            <a:ext cx="7864151" cy="1294525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Regularization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6" name="Google Shape;96;p18"/>
          <p:cNvSpPr txBox="1"/>
          <p:nvPr>
            <p:ph idx="1" type="body"/>
          </p:nvPr>
        </p:nvSpPr>
        <p:spPr>
          <a:xfrm>
            <a:off x="311700" y="1152475"/>
            <a:ext cx="8684100" cy="216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L1 regularization adds a penalty equal to the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absolute value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of the magnitude of coefficients.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97" name="Google Shape;97;p18"/>
          <p:cNvPicPr preferRelativeResize="0"/>
          <p:nvPr/>
        </p:nvPicPr>
        <p:blipFill rotWithShape="1">
          <a:blip r:embed="rId4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98" name="Google Shape;98;p18"/>
          <p:cNvPicPr preferRelativeResize="0"/>
          <p:nvPr/>
        </p:nvPicPr>
        <p:blipFill rotWithShape="1">
          <a:blip r:embed="rId4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8"/>
          <p:cNvSpPr/>
          <p:nvPr/>
        </p:nvSpPr>
        <p:spPr>
          <a:xfrm>
            <a:off x="7365100" y="3006400"/>
            <a:ext cx="1220700" cy="11832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7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Cross Validation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33" name="Google Shape;633;p72"/>
          <p:cNvSpPr txBox="1"/>
          <p:nvPr>
            <p:ph idx="1" type="body"/>
          </p:nvPr>
        </p:nvSpPr>
        <p:spPr>
          <a:xfrm>
            <a:off x="311700" y="1152475"/>
            <a:ext cx="8684100" cy="78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Average error is the expected performance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634" name="Google Shape;634;p7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635" name="Google Shape;635;p7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636" name="Google Shape;636;p72"/>
          <p:cNvGraphicFramePr/>
          <p:nvPr/>
        </p:nvGraphicFramePr>
        <p:xfrm>
          <a:off x="492100" y="1941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{E8B57ACB-683C-45E8-860F-134B0FB1C7FA}</a:tableStyleId>
              </a:tblPr>
              <a:tblGrid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</a:tr>
            </a:tbl>
          </a:graphicData>
        </a:graphic>
      </p:graphicFrame>
      <p:sp>
        <p:nvSpPr>
          <p:cNvPr id="637" name="Google Shape;637;p72"/>
          <p:cNvSpPr txBox="1"/>
          <p:nvPr/>
        </p:nvSpPr>
        <p:spPr>
          <a:xfrm>
            <a:off x="7671100" y="1853225"/>
            <a:ext cx="135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674EA7"/>
                </a:solidFill>
                <a:latin typeface="Montserrat"/>
                <a:ea typeface="Montserrat"/>
                <a:cs typeface="Montserrat"/>
                <a:sym typeface="Montserrat"/>
              </a:rPr>
              <a:t>ERROR 1</a:t>
            </a:r>
            <a:endParaRPr b="1" sz="2000">
              <a:solidFill>
                <a:srgbClr val="674EA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638" name="Google Shape;638;p72"/>
          <p:cNvGraphicFramePr/>
          <p:nvPr/>
        </p:nvGraphicFramePr>
        <p:xfrm>
          <a:off x="492100" y="2425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{E8B57ACB-683C-45E8-860F-134B0FB1C7FA}</a:tableStyleId>
              </a:tblPr>
              <a:tblGrid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</a:tbl>
          </a:graphicData>
        </a:graphic>
      </p:graphicFrame>
      <p:sp>
        <p:nvSpPr>
          <p:cNvPr id="639" name="Google Shape;639;p72"/>
          <p:cNvSpPr txBox="1"/>
          <p:nvPr/>
        </p:nvSpPr>
        <p:spPr>
          <a:xfrm>
            <a:off x="7695250" y="2361600"/>
            <a:ext cx="135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674EA7"/>
                </a:solidFill>
                <a:latin typeface="Montserrat"/>
                <a:ea typeface="Montserrat"/>
                <a:cs typeface="Montserrat"/>
                <a:sym typeface="Montserrat"/>
              </a:rPr>
              <a:t>ERROR 2</a:t>
            </a:r>
            <a:endParaRPr b="1" sz="2000">
              <a:solidFill>
                <a:srgbClr val="674EA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640" name="Google Shape;640;p72"/>
          <p:cNvGraphicFramePr/>
          <p:nvPr/>
        </p:nvGraphicFramePr>
        <p:xfrm>
          <a:off x="492100" y="2952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{E8B57ACB-683C-45E8-860F-134B0FB1C7FA}</a:tableStyleId>
              </a:tblPr>
              <a:tblGrid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</a:tbl>
          </a:graphicData>
        </a:graphic>
      </p:graphicFrame>
      <p:sp>
        <p:nvSpPr>
          <p:cNvPr id="641" name="Google Shape;641;p72"/>
          <p:cNvSpPr txBox="1"/>
          <p:nvPr/>
        </p:nvSpPr>
        <p:spPr>
          <a:xfrm>
            <a:off x="7695250" y="2898325"/>
            <a:ext cx="135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674EA7"/>
                </a:solidFill>
                <a:latin typeface="Montserrat"/>
                <a:ea typeface="Montserrat"/>
                <a:cs typeface="Montserrat"/>
                <a:sym typeface="Montserrat"/>
              </a:rPr>
              <a:t>ERROR 3</a:t>
            </a:r>
            <a:endParaRPr b="1" sz="2000">
              <a:solidFill>
                <a:srgbClr val="674EA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642" name="Google Shape;642;p72"/>
          <p:cNvGraphicFramePr/>
          <p:nvPr/>
        </p:nvGraphicFramePr>
        <p:xfrm>
          <a:off x="492100" y="3877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{E8B57ACB-683C-45E8-860F-134B0FB1C7FA}</a:tableStyleId>
              </a:tblPr>
              <a:tblGrid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</a:tbl>
          </a:graphicData>
        </a:graphic>
      </p:graphicFrame>
      <p:sp>
        <p:nvSpPr>
          <p:cNvPr id="643" name="Google Shape;643;p72"/>
          <p:cNvSpPr txBox="1"/>
          <p:nvPr/>
        </p:nvSpPr>
        <p:spPr>
          <a:xfrm>
            <a:off x="7720850" y="3852900"/>
            <a:ext cx="1392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674EA7"/>
                </a:solidFill>
                <a:latin typeface="Montserrat"/>
                <a:ea typeface="Montserrat"/>
                <a:cs typeface="Montserrat"/>
                <a:sym typeface="Montserrat"/>
              </a:rPr>
              <a:t>ERROR K</a:t>
            </a:r>
            <a:endParaRPr b="1" sz="2000">
              <a:solidFill>
                <a:srgbClr val="674EA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44" name="Google Shape;644;p72"/>
          <p:cNvSpPr txBox="1"/>
          <p:nvPr/>
        </p:nvSpPr>
        <p:spPr>
          <a:xfrm>
            <a:off x="3205200" y="3340525"/>
            <a:ext cx="1392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674EA7"/>
                </a:solidFill>
                <a:latin typeface="Montserrat"/>
                <a:ea typeface="Montserrat"/>
                <a:cs typeface="Montserrat"/>
                <a:sym typeface="Montserrat"/>
              </a:rPr>
              <a:t>...</a:t>
            </a:r>
            <a:endParaRPr b="1" sz="2000">
              <a:solidFill>
                <a:srgbClr val="674EA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45" name="Google Shape;645;p72"/>
          <p:cNvSpPr txBox="1"/>
          <p:nvPr/>
        </p:nvSpPr>
        <p:spPr>
          <a:xfrm>
            <a:off x="7674900" y="3264325"/>
            <a:ext cx="1392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674EA7"/>
                </a:solidFill>
                <a:latin typeface="Montserrat"/>
                <a:ea typeface="Montserrat"/>
                <a:cs typeface="Montserrat"/>
                <a:sym typeface="Montserrat"/>
              </a:rPr>
              <a:t>...</a:t>
            </a:r>
            <a:endParaRPr b="1" sz="2000">
              <a:solidFill>
                <a:srgbClr val="674EA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46" name="Google Shape;646;p72"/>
          <p:cNvSpPr txBox="1"/>
          <p:nvPr/>
        </p:nvSpPr>
        <p:spPr>
          <a:xfrm>
            <a:off x="7440100" y="4351675"/>
            <a:ext cx="1868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674EA7"/>
                </a:solidFill>
                <a:latin typeface="Montserrat"/>
                <a:ea typeface="Montserrat"/>
                <a:cs typeface="Montserrat"/>
                <a:sym typeface="Montserrat"/>
              </a:rPr>
              <a:t>MEAN ERROR</a:t>
            </a:r>
            <a:endParaRPr b="1" sz="2000">
              <a:solidFill>
                <a:srgbClr val="674EA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7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Cross Validation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52" name="Google Shape;652;p73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were able to train on all data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and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evaluate on all data!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get a better sense of true performance across multiple potential splits.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What is the cost of this?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have to repeat computations K number of times!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653" name="Google Shape;653;p7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654" name="Google Shape;654;p7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7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Cross Validation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60" name="Google Shape;660;p74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This is known as K-fold cross-validation.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Common choice for K is 10 so each test set is 10% of your total data.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Largest K possible would be K equal to the number of number of rows.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This is known as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leave one out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cross validation.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Computationally expensive!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661" name="Google Shape;661;p7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662" name="Google Shape;662;p7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7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Cross Validation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68" name="Google Shape;668;p75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One consideration to note with K-fold cross validation and a standard train test split is fairly tuning hyperparameters.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If we tune hyperparameters to test data performance, are we ever fairly getting performance metrics?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669" name="Google Shape;669;p7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670" name="Google Shape;670;p7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7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Cross Validation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76" name="Google Shape;676;p76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How can we understand how the model behaves for data that is has not seen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and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not been influenced by for hyperparameter tuning?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For this we can use a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hold out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test set.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Let’s explore what this looks like...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677" name="Google Shape;677;p7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678" name="Google Shape;678;p7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7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Cross Validation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84" name="Google Shape;684;p77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Start with entire data set: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685" name="Google Shape;685;p7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686" name="Google Shape;686;p7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687" name="Google Shape;687;p77"/>
          <p:cNvGraphicFramePr/>
          <p:nvPr/>
        </p:nvGraphicFramePr>
        <p:xfrm>
          <a:off x="492100" y="1941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{E8B57ACB-683C-45E8-860F-134B0FB1C7FA}</a:tableStyleId>
              </a:tblPr>
              <a:tblGrid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7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Cross Validation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93" name="Google Shape;693;p78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Remove a hold out test set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694" name="Google Shape;694;p7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695" name="Google Shape;695;p7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696" name="Google Shape;696;p78"/>
          <p:cNvGraphicFramePr/>
          <p:nvPr/>
        </p:nvGraphicFramePr>
        <p:xfrm>
          <a:off x="492100" y="1941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{E8B57ACB-683C-45E8-860F-134B0FB1C7FA}</a:tableStyleId>
              </a:tblPr>
              <a:tblGrid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97" name="Google Shape;697;p78"/>
          <p:cNvGraphicFramePr/>
          <p:nvPr/>
        </p:nvGraphicFramePr>
        <p:xfrm>
          <a:off x="8272025" y="1941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{E8B57ACB-683C-45E8-860F-134B0FB1C7FA}</a:tableStyleId>
              </a:tblPr>
              <a:tblGrid>
                <a:gridCol w="6804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7BA0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7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Cross Validation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03" name="Google Shape;703;p79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Perform “classic” train test split: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704" name="Google Shape;704;p7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705" name="Google Shape;705;p7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706" name="Google Shape;706;p79"/>
          <p:cNvGraphicFramePr/>
          <p:nvPr/>
        </p:nvGraphicFramePr>
        <p:xfrm>
          <a:off x="492100" y="1941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{E8B57ACB-683C-45E8-860F-134B0FB1C7FA}</a:tableStyleId>
              </a:tblPr>
              <a:tblGrid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07" name="Google Shape;707;p79"/>
          <p:cNvGraphicFramePr/>
          <p:nvPr/>
        </p:nvGraphicFramePr>
        <p:xfrm>
          <a:off x="8272025" y="1941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{E8B57ACB-683C-45E8-860F-134B0FB1C7FA}</a:tableStyleId>
              </a:tblPr>
              <a:tblGrid>
                <a:gridCol w="6804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7BA0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8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Cross Validation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13" name="Google Shape;713;p80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Train and tune on this data: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714" name="Google Shape;714;p8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715" name="Google Shape;715;p8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716" name="Google Shape;716;p80"/>
          <p:cNvGraphicFramePr/>
          <p:nvPr/>
        </p:nvGraphicFramePr>
        <p:xfrm>
          <a:off x="492100" y="1941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{E8B57ACB-683C-45E8-860F-134B0FB1C7FA}</a:tableStyleId>
              </a:tblPr>
              <a:tblGrid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17" name="Google Shape;717;p80"/>
          <p:cNvGraphicFramePr/>
          <p:nvPr/>
        </p:nvGraphicFramePr>
        <p:xfrm>
          <a:off x="8272025" y="1941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{E8B57ACB-683C-45E8-860F-134B0FB1C7FA}</a:tableStyleId>
              </a:tblPr>
              <a:tblGrid>
                <a:gridCol w="6804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7BA0"/>
                    </a:solidFill>
                  </a:tcPr>
                </a:tc>
              </a:tr>
            </a:tbl>
          </a:graphicData>
        </a:graphic>
      </p:graphicFrame>
      <p:sp>
        <p:nvSpPr>
          <p:cNvPr id="718" name="Google Shape;718;p80"/>
          <p:cNvSpPr/>
          <p:nvPr/>
        </p:nvSpPr>
        <p:spPr>
          <a:xfrm>
            <a:off x="326000" y="1738650"/>
            <a:ext cx="6537900" cy="8331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8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Cross Validation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24" name="Google Shape;724;p81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Or K-Fold cross validation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725" name="Google Shape;725;p8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726" name="Google Shape;726;p8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727" name="Google Shape;727;p81"/>
          <p:cNvGraphicFramePr/>
          <p:nvPr/>
        </p:nvGraphicFramePr>
        <p:xfrm>
          <a:off x="492100" y="1941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{E8B57ACB-683C-45E8-860F-134B0FB1C7FA}</a:tableStyleId>
              </a:tblPr>
              <a:tblGrid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28" name="Google Shape;728;p81"/>
          <p:cNvGraphicFramePr/>
          <p:nvPr/>
        </p:nvGraphicFramePr>
        <p:xfrm>
          <a:off x="8272025" y="1941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{E8B57ACB-683C-45E8-860F-134B0FB1C7FA}</a:tableStyleId>
              </a:tblPr>
              <a:tblGrid>
                <a:gridCol w="6804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7BA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29" name="Google Shape;729;p81"/>
          <p:cNvGraphicFramePr/>
          <p:nvPr/>
        </p:nvGraphicFramePr>
        <p:xfrm>
          <a:off x="492100" y="2498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{E8B57ACB-683C-45E8-860F-134B0FB1C7FA}</a:tableStyleId>
              </a:tblPr>
              <a:tblGrid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30" name="Google Shape;730;p81"/>
          <p:cNvGraphicFramePr/>
          <p:nvPr/>
        </p:nvGraphicFramePr>
        <p:xfrm>
          <a:off x="492100" y="3477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{E8B57ACB-683C-45E8-860F-134B0FB1C7FA}</a:tableStyleId>
              </a:tblPr>
              <a:tblGrid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</a:tbl>
          </a:graphicData>
        </a:graphic>
      </p:graphicFrame>
      <p:sp>
        <p:nvSpPr>
          <p:cNvPr id="731" name="Google Shape;731;p81"/>
          <p:cNvSpPr txBox="1"/>
          <p:nvPr/>
        </p:nvSpPr>
        <p:spPr>
          <a:xfrm>
            <a:off x="2748750" y="2894550"/>
            <a:ext cx="1392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674EA7"/>
                </a:solidFill>
                <a:latin typeface="Montserrat"/>
                <a:ea typeface="Montserrat"/>
                <a:cs typeface="Montserrat"/>
                <a:sym typeface="Montserrat"/>
              </a:rPr>
              <a:t>...</a:t>
            </a:r>
            <a:endParaRPr b="1" sz="2000">
              <a:solidFill>
                <a:srgbClr val="674EA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Regularization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5" name="Google Shape;105;p19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L2 regularization adds a penalty equal to the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square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of the magnitude of coefficients.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All coefficients are shrunk by the same factor.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Does not necessarily eliminate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coefficients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06" name="Google Shape;106;p1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07" name="Google Shape;107;p1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8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Cross Validation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37" name="Google Shape;737;p82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Train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and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tune on this data: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738" name="Google Shape;738;p8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739" name="Google Shape;739;p8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740" name="Google Shape;740;p82"/>
          <p:cNvGraphicFramePr/>
          <p:nvPr/>
        </p:nvGraphicFramePr>
        <p:xfrm>
          <a:off x="492100" y="1941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{E8B57ACB-683C-45E8-860F-134B0FB1C7FA}</a:tableStyleId>
              </a:tblPr>
              <a:tblGrid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41" name="Google Shape;741;p82"/>
          <p:cNvGraphicFramePr/>
          <p:nvPr/>
        </p:nvGraphicFramePr>
        <p:xfrm>
          <a:off x="8272025" y="1941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{E8B57ACB-683C-45E8-860F-134B0FB1C7FA}</a:tableStyleId>
              </a:tblPr>
              <a:tblGrid>
                <a:gridCol w="6804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7BA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42" name="Google Shape;742;p82"/>
          <p:cNvGraphicFramePr/>
          <p:nvPr/>
        </p:nvGraphicFramePr>
        <p:xfrm>
          <a:off x="492100" y="2498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{E8B57ACB-683C-45E8-860F-134B0FB1C7FA}</a:tableStyleId>
              </a:tblPr>
              <a:tblGrid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43" name="Google Shape;743;p82"/>
          <p:cNvGraphicFramePr/>
          <p:nvPr/>
        </p:nvGraphicFramePr>
        <p:xfrm>
          <a:off x="492100" y="3477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{E8B57ACB-683C-45E8-860F-134B0FB1C7FA}</a:tableStyleId>
              </a:tblPr>
              <a:tblGrid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</a:tbl>
          </a:graphicData>
        </a:graphic>
      </p:graphicFrame>
      <p:sp>
        <p:nvSpPr>
          <p:cNvPr id="744" name="Google Shape;744;p82"/>
          <p:cNvSpPr txBox="1"/>
          <p:nvPr/>
        </p:nvSpPr>
        <p:spPr>
          <a:xfrm>
            <a:off x="2748750" y="2894550"/>
            <a:ext cx="1392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674EA7"/>
                </a:solidFill>
                <a:latin typeface="Montserrat"/>
                <a:ea typeface="Montserrat"/>
                <a:cs typeface="Montserrat"/>
                <a:sym typeface="Montserrat"/>
              </a:rPr>
              <a:t>...</a:t>
            </a:r>
            <a:endParaRPr b="1" sz="2000">
              <a:solidFill>
                <a:srgbClr val="674EA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45" name="Google Shape;745;p82"/>
          <p:cNvSpPr/>
          <p:nvPr/>
        </p:nvSpPr>
        <p:spPr>
          <a:xfrm>
            <a:off x="326000" y="1738650"/>
            <a:ext cx="6537900" cy="26019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8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Cross Validation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51" name="Google Shape;751;p83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After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training and tuning perform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final evaluation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hold out test set.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752" name="Google Shape;752;p8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753" name="Google Shape;753;p8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754" name="Google Shape;754;p83"/>
          <p:cNvGraphicFramePr/>
          <p:nvPr/>
        </p:nvGraphicFramePr>
        <p:xfrm>
          <a:off x="492100" y="2322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{E8B57ACB-683C-45E8-860F-134B0FB1C7FA}</a:tableStyleId>
              </a:tblPr>
              <a:tblGrid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55" name="Google Shape;755;p83"/>
          <p:cNvGraphicFramePr/>
          <p:nvPr/>
        </p:nvGraphicFramePr>
        <p:xfrm>
          <a:off x="8272025" y="1941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{E8B57ACB-683C-45E8-860F-134B0FB1C7FA}</a:tableStyleId>
              </a:tblPr>
              <a:tblGrid>
                <a:gridCol w="6804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7BA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56" name="Google Shape;756;p83"/>
          <p:cNvGraphicFramePr/>
          <p:nvPr/>
        </p:nvGraphicFramePr>
        <p:xfrm>
          <a:off x="492100" y="2879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{E8B57ACB-683C-45E8-860F-134B0FB1C7FA}</a:tableStyleId>
              </a:tblPr>
              <a:tblGrid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57" name="Google Shape;757;p83"/>
          <p:cNvGraphicFramePr/>
          <p:nvPr/>
        </p:nvGraphicFramePr>
        <p:xfrm>
          <a:off x="492100" y="3858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{E8B57ACB-683C-45E8-860F-134B0FB1C7FA}</a:tableStyleId>
              </a:tblPr>
              <a:tblGrid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</a:tbl>
          </a:graphicData>
        </a:graphic>
      </p:graphicFrame>
      <p:sp>
        <p:nvSpPr>
          <p:cNvPr id="758" name="Google Shape;758;p83"/>
          <p:cNvSpPr txBox="1"/>
          <p:nvPr/>
        </p:nvSpPr>
        <p:spPr>
          <a:xfrm>
            <a:off x="2748750" y="3199350"/>
            <a:ext cx="1392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674EA7"/>
                </a:solidFill>
                <a:latin typeface="Montserrat"/>
                <a:ea typeface="Montserrat"/>
                <a:cs typeface="Montserrat"/>
                <a:sym typeface="Montserrat"/>
              </a:rPr>
              <a:t>...</a:t>
            </a:r>
            <a:endParaRPr b="1" sz="2000">
              <a:solidFill>
                <a:srgbClr val="674EA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59" name="Google Shape;759;p83"/>
          <p:cNvSpPr/>
          <p:nvPr/>
        </p:nvSpPr>
        <p:spPr>
          <a:xfrm>
            <a:off x="8113700" y="1764450"/>
            <a:ext cx="996000" cy="8073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60" name="Google Shape;760;p83"/>
          <p:cNvCxnSpPr>
            <a:endCxn id="759" idx="2"/>
          </p:cNvCxnSpPr>
          <p:nvPr/>
        </p:nvCxnSpPr>
        <p:spPr>
          <a:xfrm flipH="1" rot="10800000">
            <a:off x="6719000" y="2571750"/>
            <a:ext cx="1892700" cy="1593900"/>
          </a:xfrm>
          <a:prstGeom prst="curvedConnector2">
            <a:avLst/>
          </a:prstGeom>
          <a:noFill/>
          <a:ln cap="flat" cmpd="sng" w="28575">
            <a:solidFill>
              <a:srgbClr val="E06666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p8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Cross Validation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66" name="Google Shape;766;p84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Can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not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tune after this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final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test evaluation!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767" name="Google Shape;767;p8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768" name="Google Shape;768;p8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769" name="Google Shape;769;p84"/>
          <p:cNvGraphicFramePr/>
          <p:nvPr/>
        </p:nvGraphicFramePr>
        <p:xfrm>
          <a:off x="492100" y="2322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{E8B57ACB-683C-45E8-860F-134B0FB1C7FA}</a:tableStyleId>
              </a:tblPr>
              <a:tblGrid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70" name="Google Shape;770;p84"/>
          <p:cNvGraphicFramePr/>
          <p:nvPr/>
        </p:nvGraphicFramePr>
        <p:xfrm>
          <a:off x="8272025" y="1941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{E8B57ACB-683C-45E8-860F-134B0FB1C7FA}</a:tableStyleId>
              </a:tblPr>
              <a:tblGrid>
                <a:gridCol w="6804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7BA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71" name="Google Shape;771;p84"/>
          <p:cNvGraphicFramePr/>
          <p:nvPr/>
        </p:nvGraphicFramePr>
        <p:xfrm>
          <a:off x="492100" y="2879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{E8B57ACB-683C-45E8-860F-134B0FB1C7FA}</a:tableStyleId>
              </a:tblPr>
              <a:tblGrid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72" name="Google Shape;772;p84"/>
          <p:cNvGraphicFramePr/>
          <p:nvPr/>
        </p:nvGraphicFramePr>
        <p:xfrm>
          <a:off x="492100" y="3858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{E8B57ACB-683C-45E8-860F-134B0FB1C7FA}</a:tableStyleId>
              </a:tblPr>
              <a:tblGrid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</a:tbl>
          </a:graphicData>
        </a:graphic>
      </p:graphicFrame>
      <p:sp>
        <p:nvSpPr>
          <p:cNvPr id="773" name="Google Shape;773;p84"/>
          <p:cNvSpPr txBox="1"/>
          <p:nvPr/>
        </p:nvSpPr>
        <p:spPr>
          <a:xfrm>
            <a:off x="2748750" y="3199350"/>
            <a:ext cx="1392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674EA7"/>
                </a:solidFill>
                <a:latin typeface="Montserrat"/>
                <a:ea typeface="Montserrat"/>
                <a:cs typeface="Montserrat"/>
                <a:sym typeface="Montserrat"/>
              </a:rPr>
              <a:t>...</a:t>
            </a:r>
            <a:endParaRPr b="1" sz="2000">
              <a:solidFill>
                <a:srgbClr val="674EA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74" name="Google Shape;774;p84"/>
          <p:cNvSpPr/>
          <p:nvPr/>
        </p:nvSpPr>
        <p:spPr>
          <a:xfrm>
            <a:off x="8113700" y="1764450"/>
            <a:ext cx="996000" cy="8073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75" name="Google Shape;775;p84"/>
          <p:cNvCxnSpPr>
            <a:endCxn id="774" idx="2"/>
          </p:cNvCxnSpPr>
          <p:nvPr/>
        </p:nvCxnSpPr>
        <p:spPr>
          <a:xfrm flipH="1" rot="10800000">
            <a:off x="6719000" y="2571750"/>
            <a:ext cx="1892700" cy="1593900"/>
          </a:xfrm>
          <a:prstGeom prst="curvedConnector2">
            <a:avLst/>
          </a:prstGeom>
          <a:noFill/>
          <a:ln cap="flat" cmpd="sng" w="28575">
            <a:solidFill>
              <a:srgbClr val="E06666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p8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Cross Validation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81" name="Google Shape;781;p85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Train | Validation | Test Split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Allows us to get a true final performance metric to report.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No editing model after this!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782" name="Google Shape;782;p8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783" name="Google Shape;783;p8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784" name="Google Shape;784;p85"/>
          <p:cNvGraphicFramePr/>
          <p:nvPr/>
        </p:nvGraphicFramePr>
        <p:xfrm>
          <a:off x="492100" y="1941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{E8B57ACB-683C-45E8-860F-134B0FB1C7FA}</a:tableStyleId>
              </a:tblPr>
              <a:tblGrid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85" name="Google Shape;785;p85"/>
          <p:cNvGraphicFramePr/>
          <p:nvPr/>
        </p:nvGraphicFramePr>
        <p:xfrm>
          <a:off x="8272025" y="1941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{E8B57ACB-683C-45E8-860F-134B0FB1C7FA}</a:tableStyleId>
              </a:tblPr>
              <a:tblGrid>
                <a:gridCol w="6804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7BA0"/>
                    </a:solidFill>
                  </a:tcPr>
                </a:tc>
              </a:tr>
            </a:tbl>
          </a:graphicData>
        </a:graphic>
      </p:graphicFrame>
      <p:sp>
        <p:nvSpPr>
          <p:cNvPr id="786" name="Google Shape;786;p85"/>
          <p:cNvSpPr txBox="1"/>
          <p:nvPr/>
        </p:nvSpPr>
        <p:spPr>
          <a:xfrm>
            <a:off x="1853000" y="2337675"/>
            <a:ext cx="135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E06666"/>
                </a:solidFill>
                <a:latin typeface="Montserrat"/>
                <a:ea typeface="Montserrat"/>
                <a:cs typeface="Montserrat"/>
                <a:sym typeface="Montserrat"/>
              </a:rPr>
              <a:t>TRAIN</a:t>
            </a:r>
            <a:endParaRPr b="1" sz="2000">
              <a:solidFill>
                <a:srgbClr val="E0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87" name="Google Shape;787;p85"/>
          <p:cNvSpPr txBox="1"/>
          <p:nvPr/>
        </p:nvSpPr>
        <p:spPr>
          <a:xfrm>
            <a:off x="7933050" y="2285400"/>
            <a:ext cx="135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E06666"/>
                </a:solidFill>
                <a:latin typeface="Montserrat"/>
                <a:ea typeface="Montserrat"/>
                <a:cs typeface="Montserrat"/>
                <a:sym typeface="Montserrat"/>
              </a:rPr>
              <a:t>TEST</a:t>
            </a:r>
            <a:endParaRPr b="1" sz="2000">
              <a:solidFill>
                <a:srgbClr val="E0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88" name="Google Shape;788;p85"/>
          <p:cNvSpPr txBox="1"/>
          <p:nvPr/>
        </p:nvSpPr>
        <p:spPr>
          <a:xfrm>
            <a:off x="4645725" y="2285400"/>
            <a:ext cx="1925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E06666"/>
                </a:solidFill>
                <a:latin typeface="Montserrat"/>
                <a:ea typeface="Montserrat"/>
                <a:cs typeface="Montserrat"/>
                <a:sym typeface="Montserrat"/>
              </a:rPr>
              <a:t>VALIDATION</a:t>
            </a:r>
            <a:endParaRPr b="1" sz="2000">
              <a:solidFill>
                <a:srgbClr val="E0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p8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Cross Validation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94" name="Google Shape;794;p86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All these approaches are valid, each situation is unique!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Keep in mind: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Previous modeling work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Reporting requirements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Fairness of evaluation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Context of data and model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795" name="Google Shape;795;p8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796" name="Google Shape;796;p8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0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p8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Cross Validation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02" name="Google Shape;802;p87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Many regularization methods have tunable parameters we can adjust based on cross-validation techniques.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For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simplicity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, there are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times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in the course we will opt for a simple two part train test split.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803" name="Google Shape;803;p8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804" name="Google Shape;804;p8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8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Regularization for Linear Regression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10" name="Google Shape;810;p8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Data Set Up</a:t>
            </a:r>
            <a:endParaRPr sz="4000"/>
          </a:p>
        </p:txBody>
      </p:sp>
      <p:pic>
        <p:nvPicPr>
          <p:cNvPr descr="watermark.jpg" id="811" name="Google Shape;811;p8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812" name="Google Shape;812;p8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8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Ridge Regression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18" name="Google Shape;818;p8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/>
              <a:t>Theory and Intuition</a:t>
            </a:r>
            <a:endParaRPr sz="3300"/>
          </a:p>
        </p:txBody>
      </p:sp>
      <p:pic>
        <p:nvPicPr>
          <p:cNvPr descr="watermark.jpg" id="819" name="Google Shape;819;p8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820" name="Google Shape;820;p8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4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p9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Ridge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26" name="Google Shape;826;p90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Ridge Regression is a regularization technique that works by helping reduce the potential for overfitting to the training data.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It does this by adding in a penalty term to the error that is based on the squared value of the coefficients.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827" name="Google Shape;827;p9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828" name="Google Shape;828;p9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p9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Ridge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34" name="Google Shape;834;p91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Ridge Regression is a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regularization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method for Linear Regression.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Relevant Reading in ISLR: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Section 6.2.1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Let’s explore the main concepts behind how Ridge Regression works...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835" name="Google Shape;835;p9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836" name="Google Shape;836;p9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Regularization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3" name="Google Shape;113;p20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L2 regularization adds a penalty equal to the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square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of the magnitude of coefficients.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14" name="Google Shape;114;p2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15" name="Google Shape;115;p2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13450" y="2842552"/>
            <a:ext cx="6801649" cy="134705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20"/>
          <p:cNvSpPr/>
          <p:nvPr/>
        </p:nvSpPr>
        <p:spPr>
          <a:xfrm>
            <a:off x="7008925" y="3006400"/>
            <a:ext cx="1062600" cy="11832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0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p9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Ridge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42" name="Google Shape;842;p92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Recall the general formula for the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regression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line: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843" name="Google Shape;843;p9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844" name="Google Shape;844;p9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45" name="Google Shape;845;p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89025" y="2811775"/>
            <a:ext cx="6729449" cy="88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9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p9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Ridge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51" name="Google Shape;851;p93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These Beta coefficients were solved by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minimizing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the residual sum of squares (RSS).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852" name="Google Shape;852;p9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853" name="Google Shape;853;p9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54" name="Google Shape;854;p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89025" y="2811775"/>
            <a:ext cx="6729449" cy="88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8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p9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Ridge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60" name="Google Shape;860;p94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These Beta coefficients were solved by minimizing the residual sum of squares (RSS).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861" name="Google Shape;861;p9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862" name="Google Shape;862;p9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63" name="Google Shape;863;p94"/>
          <p:cNvPicPr preferRelativeResize="0"/>
          <p:nvPr/>
        </p:nvPicPr>
        <p:blipFill rotWithShape="1">
          <a:blip r:embed="rId4">
            <a:alphaModFix/>
          </a:blip>
          <a:srcRect b="51037" l="0" r="55152" t="0"/>
          <a:stretch/>
        </p:blipFill>
        <p:spPr>
          <a:xfrm>
            <a:off x="2471713" y="2848350"/>
            <a:ext cx="4200574" cy="126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7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p9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Ridge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69" name="Google Shape;869;p95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could substitute our regression equation for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ŷ: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870" name="Google Shape;870;p9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871" name="Google Shape;871;p9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72" name="Google Shape;872;p95"/>
          <p:cNvPicPr preferRelativeResize="0"/>
          <p:nvPr/>
        </p:nvPicPr>
        <p:blipFill rotWithShape="1">
          <a:blip r:embed="rId4">
            <a:alphaModFix/>
          </a:blip>
          <a:srcRect b="51037" l="0" r="55152" t="0"/>
          <a:stretch/>
        </p:blipFill>
        <p:spPr>
          <a:xfrm>
            <a:off x="2471713" y="2848350"/>
            <a:ext cx="4200574" cy="126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6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p9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Ridge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78" name="Google Shape;878;p96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could substitute our regression equation for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ŷ: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879" name="Google Shape;879;p9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880" name="Google Shape;880;p9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81" name="Google Shape;881;p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2550" y="2324525"/>
            <a:ext cx="8062401" cy="2218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5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p9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Ridge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87" name="Google Shape;887;p97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can then summarize RSS as: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888" name="Google Shape;888;p9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889" name="Google Shape;889;p9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90" name="Google Shape;890;p97"/>
          <p:cNvPicPr preferRelativeResize="0"/>
          <p:nvPr/>
        </p:nvPicPr>
        <p:blipFill rotWithShape="1">
          <a:blip r:embed="rId4">
            <a:alphaModFix/>
          </a:blip>
          <a:srcRect b="10746" l="0" r="10841" t="0"/>
          <a:stretch/>
        </p:blipFill>
        <p:spPr>
          <a:xfrm>
            <a:off x="1419300" y="2212000"/>
            <a:ext cx="5621574" cy="182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1" name="Google Shape;891;p97"/>
          <p:cNvPicPr preferRelativeResize="0"/>
          <p:nvPr/>
        </p:nvPicPr>
        <p:blipFill rotWithShape="1">
          <a:blip r:embed="rId5">
            <a:alphaModFix/>
          </a:blip>
          <a:srcRect b="0" l="0" r="50109" t="-1615"/>
          <a:stretch/>
        </p:blipFill>
        <p:spPr>
          <a:xfrm>
            <a:off x="2690400" y="2253575"/>
            <a:ext cx="4592798" cy="182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5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p9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Ridge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897" name="Google Shape;897;p9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898" name="Google Shape;898;p9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99" name="Google Shape;899;p98"/>
          <p:cNvPicPr preferRelativeResize="0"/>
          <p:nvPr/>
        </p:nvPicPr>
        <p:blipFill rotWithShape="1">
          <a:blip r:embed="rId4">
            <a:alphaModFix/>
          </a:blip>
          <a:srcRect b="10746" l="0" r="10841" t="0"/>
          <a:stretch/>
        </p:blipFill>
        <p:spPr>
          <a:xfrm>
            <a:off x="1419300" y="2212000"/>
            <a:ext cx="5621574" cy="182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0" name="Google Shape;900;p98"/>
          <p:cNvPicPr preferRelativeResize="0"/>
          <p:nvPr/>
        </p:nvPicPr>
        <p:blipFill rotWithShape="1">
          <a:blip r:embed="rId5">
            <a:alphaModFix/>
          </a:blip>
          <a:srcRect b="0" l="0" r="50109" t="-1615"/>
          <a:stretch/>
        </p:blipFill>
        <p:spPr>
          <a:xfrm>
            <a:off x="2690400" y="2253575"/>
            <a:ext cx="4592798" cy="1829850"/>
          </a:xfrm>
          <a:prstGeom prst="rect">
            <a:avLst/>
          </a:prstGeom>
          <a:noFill/>
          <a:ln>
            <a:noFill/>
          </a:ln>
        </p:spPr>
      </p:pic>
      <p:sp>
        <p:nvSpPr>
          <p:cNvPr id="901" name="Google Shape;901;p98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 goal of Ridge Regression is to help prevent overfitting by adding an additional penalty term.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5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p9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Ridge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07" name="Google Shape;907;p99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Ridge Regression adds a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shrinkage penalty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908" name="Google Shape;908;p9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909" name="Google Shape;909;p9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10" name="Google Shape;910;p99"/>
          <p:cNvPicPr preferRelativeResize="0"/>
          <p:nvPr/>
        </p:nvPicPr>
        <p:blipFill rotWithShape="1">
          <a:blip r:embed="rId4">
            <a:alphaModFix/>
          </a:blip>
          <a:srcRect b="10746" l="0" r="0" t="0"/>
          <a:stretch/>
        </p:blipFill>
        <p:spPr>
          <a:xfrm>
            <a:off x="1419300" y="2212000"/>
            <a:ext cx="6305400" cy="182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1" name="Google Shape;911;p99"/>
          <p:cNvPicPr preferRelativeResize="0"/>
          <p:nvPr/>
        </p:nvPicPr>
        <p:blipFill rotWithShape="1">
          <a:blip r:embed="rId5">
            <a:alphaModFix/>
          </a:blip>
          <a:srcRect b="0" l="0" r="31506" t="-1615"/>
          <a:stretch/>
        </p:blipFill>
        <p:spPr>
          <a:xfrm>
            <a:off x="2690400" y="2253580"/>
            <a:ext cx="6305399" cy="1829857"/>
          </a:xfrm>
          <a:prstGeom prst="rect">
            <a:avLst/>
          </a:prstGeom>
          <a:noFill/>
          <a:ln>
            <a:noFill/>
          </a:ln>
        </p:spPr>
      </p:pic>
      <p:sp>
        <p:nvSpPr>
          <p:cNvPr id="912" name="Google Shape;912;p99"/>
          <p:cNvSpPr/>
          <p:nvPr/>
        </p:nvSpPr>
        <p:spPr>
          <a:xfrm>
            <a:off x="7278625" y="2532900"/>
            <a:ext cx="1717200" cy="16275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3" name="Google Shape;913;p99"/>
          <p:cNvSpPr/>
          <p:nvPr/>
        </p:nvSpPr>
        <p:spPr>
          <a:xfrm>
            <a:off x="1133875" y="3031250"/>
            <a:ext cx="1243500" cy="572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Georgia"/>
                <a:ea typeface="Georgia"/>
                <a:cs typeface="Georgia"/>
                <a:sym typeface="Georgia"/>
              </a:rPr>
              <a:t>Error</a:t>
            </a:r>
            <a:endParaRPr sz="30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7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p10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Ridge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19" name="Google Shape;919;p100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Ridge Regression seeks to minimize this entire error term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RSS + Penalty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920" name="Google Shape;920;p10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921" name="Google Shape;921;p10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22" name="Google Shape;922;p100"/>
          <p:cNvPicPr preferRelativeResize="0"/>
          <p:nvPr/>
        </p:nvPicPr>
        <p:blipFill rotWithShape="1">
          <a:blip r:embed="rId4">
            <a:alphaModFix/>
          </a:blip>
          <a:srcRect b="10746" l="0" r="0" t="0"/>
          <a:stretch/>
        </p:blipFill>
        <p:spPr>
          <a:xfrm>
            <a:off x="1419300" y="2212000"/>
            <a:ext cx="6305400" cy="182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3" name="Google Shape;923;p100"/>
          <p:cNvPicPr preferRelativeResize="0"/>
          <p:nvPr/>
        </p:nvPicPr>
        <p:blipFill rotWithShape="1">
          <a:blip r:embed="rId5">
            <a:alphaModFix/>
          </a:blip>
          <a:srcRect b="0" l="0" r="31506" t="-1615"/>
          <a:stretch/>
        </p:blipFill>
        <p:spPr>
          <a:xfrm>
            <a:off x="2690400" y="2253580"/>
            <a:ext cx="6305399" cy="1829857"/>
          </a:xfrm>
          <a:prstGeom prst="rect">
            <a:avLst/>
          </a:prstGeom>
          <a:noFill/>
          <a:ln>
            <a:noFill/>
          </a:ln>
        </p:spPr>
      </p:pic>
      <p:sp>
        <p:nvSpPr>
          <p:cNvPr id="924" name="Google Shape;924;p100"/>
          <p:cNvSpPr/>
          <p:nvPr/>
        </p:nvSpPr>
        <p:spPr>
          <a:xfrm>
            <a:off x="7278625" y="2532900"/>
            <a:ext cx="1717200" cy="16275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5" name="Google Shape;925;p100"/>
          <p:cNvSpPr/>
          <p:nvPr/>
        </p:nvSpPr>
        <p:spPr>
          <a:xfrm>
            <a:off x="1133875" y="3031250"/>
            <a:ext cx="1243500" cy="572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Georgia"/>
                <a:ea typeface="Georgia"/>
                <a:cs typeface="Georgia"/>
                <a:sym typeface="Georgia"/>
              </a:rPr>
              <a:t>Error</a:t>
            </a:r>
            <a:endParaRPr sz="30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9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p10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Ridge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31" name="Google Shape;931;p101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hrinkage penalty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based off the squared coefficient: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932" name="Google Shape;932;p10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933" name="Google Shape;933;p10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34" name="Google Shape;934;p101"/>
          <p:cNvPicPr preferRelativeResize="0"/>
          <p:nvPr/>
        </p:nvPicPr>
        <p:blipFill rotWithShape="1">
          <a:blip r:embed="rId4">
            <a:alphaModFix/>
          </a:blip>
          <a:srcRect b="10746" l="0" r="0" t="0"/>
          <a:stretch/>
        </p:blipFill>
        <p:spPr>
          <a:xfrm>
            <a:off x="1419300" y="2212000"/>
            <a:ext cx="6305400" cy="182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5" name="Google Shape;935;p101"/>
          <p:cNvPicPr preferRelativeResize="0"/>
          <p:nvPr/>
        </p:nvPicPr>
        <p:blipFill rotWithShape="1">
          <a:blip r:embed="rId5">
            <a:alphaModFix/>
          </a:blip>
          <a:srcRect b="0" l="0" r="31506" t="-1615"/>
          <a:stretch/>
        </p:blipFill>
        <p:spPr>
          <a:xfrm>
            <a:off x="2690400" y="2253580"/>
            <a:ext cx="6305399" cy="1829857"/>
          </a:xfrm>
          <a:prstGeom prst="rect">
            <a:avLst/>
          </a:prstGeom>
          <a:noFill/>
          <a:ln>
            <a:noFill/>
          </a:ln>
        </p:spPr>
      </p:pic>
      <p:sp>
        <p:nvSpPr>
          <p:cNvPr id="936" name="Google Shape;936;p101"/>
          <p:cNvSpPr/>
          <p:nvPr/>
        </p:nvSpPr>
        <p:spPr>
          <a:xfrm>
            <a:off x="8522200" y="2976375"/>
            <a:ext cx="473700" cy="7131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7" name="Google Shape;937;p101"/>
          <p:cNvSpPr/>
          <p:nvPr/>
        </p:nvSpPr>
        <p:spPr>
          <a:xfrm>
            <a:off x="1133875" y="3031250"/>
            <a:ext cx="1243500" cy="572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Georgia"/>
                <a:ea typeface="Georgia"/>
                <a:cs typeface="Georgia"/>
                <a:sym typeface="Georgia"/>
              </a:rPr>
              <a:t>Error</a:t>
            </a:r>
            <a:endParaRPr sz="30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Regularization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3" name="Google Shape;123;p21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Elastic net combines L1 and L2 with the addition of an alpha parameter deciding the ratio between them: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24" name="Google Shape;124;p2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25" name="Google Shape;125;p2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1675" y="3026574"/>
            <a:ext cx="7864148" cy="130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p10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Ridge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43" name="Google Shape;943;p102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hrinkage penalty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has a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tunable lambda parameter!</a:t>
            </a:r>
            <a:endParaRPr b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944" name="Google Shape;944;p10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945" name="Google Shape;945;p10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46" name="Google Shape;946;p102"/>
          <p:cNvPicPr preferRelativeResize="0"/>
          <p:nvPr/>
        </p:nvPicPr>
        <p:blipFill rotWithShape="1">
          <a:blip r:embed="rId4">
            <a:alphaModFix/>
          </a:blip>
          <a:srcRect b="10746" l="0" r="0" t="0"/>
          <a:stretch/>
        </p:blipFill>
        <p:spPr>
          <a:xfrm>
            <a:off x="1419300" y="2212000"/>
            <a:ext cx="6305400" cy="182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7" name="Google Shape;947;p102"/>
          <p:cNvPicPr preferRelativeResize="0"/>
          <p:nvPr/>
        </p:nvPicPr>
        <p:blipFill rotWithShape="1">
          <a:blip r:embed="rId5">
            <a:alphaModFix/>
          </a:blip>
          <a:srcRect b="0" l="0" r="31506" t="-1615"/>
          <a:stretch/>
        </p:blipFill>
        <p:spPr>
          <a:xfrm>
            <a:off x="2690400" y="2253580"/>
            <a:ext cx="6305399" cy="1829857"/>
          </a:xfrm>
          <a:prstGeom prst="rect">
            <a:avLst/>
          </a:prstGeom>
          <a:noFill/>
          <a:ln>
            <a:noFill/>
          </a:ln>
        </p:spPr>
      </p:pic>
      <p:sp>
        <p:nvSpPr>
          <p:cNvPr id="948" name="Google Shape;948;p102"/>
          <p:cNvSpPr/>
          <p:nvPr/>
        </p:nvSpPr>
        <p:spPr>
          <a:xfrm>
            <a:off x="7639800" y="3095250"/>
            <a:ext cx="329100" cy="4755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9" name="Google Shape;949;p102"/>
          <p:cNvSpPr/>
          <p:nvPr/>
        </p:nvSpPr>
        <p:spPr>
          <a:xfrm>
            <a:off x="1133875" y="3031250"/>
            <a:ext cx="1243500" cy="572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Georgia"/>
                <a:ea typeface="Georgia"/>
                <a:cs typeface="Georgia"/>
                <a:sym typeface="Georgia"/>
              </a:rPr>
              <a:t>Error</a:t>
            </a:r>
            <a:endParaRPr sz="30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3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p10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Ridge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55" name="Google Shape;955;p103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Lambda determines how severe the penalty is.</a:t>
            </a:r>
            <a:endParaRPr b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956" name="Google Shape;956;p10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957" name="Google Shape;957;p10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58" name="Google Shape;958;p103"/>
          <p:cNvPicPr preferRelativeResize="0"/>
          <p:nvPr/>
        </p:nvPicPr>
        <p:blipFill rotWithShape="1">
          <a:blip r:embed="rId4">
            <a:alphaModFix/>
          </a:blip>
          <a:srcRect b="10746" l="0" r="0" t="0"/>
          <a:stretch/>
        </p:blipFill>
        <p:spPr>
          <a:xfrm>
            <a:off x="1419300" y="2212000"/>
            <a:ext cx="6305400" cy="182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9" name="Google Shape;959;p103"/>
          <p:cNvPicPr preferRelativeResize="0"/>
          <p:nvPr/>
        </p:nvPicPr>
        <p:blipFill rotWithShape="1">
          <a:blip r:embed="rId5">
            <a:alphaModFix/>
          </a:blip>
          <a:srcRect b="0" l="0" r="31506" t="-1615"/>
          <a:stretch/>
        </p:blipFill>
        <p:spPr>
          <a:xfrm>
            <a:off x="2690400" y="2253580"/>
            <a:ext cx="6305399" cy="1829857"/>
          </a:xfrm>
          <a:prstGeom prst="rect">
            <a:avLst/>
          </a:prstGeom>
          <a:noFill/>
          <a:ln>
            <a:noFill/>
          </a:ln>
        </p:spPr>
      </p:pic>
      <p:sp>
        <p:nvSpPr>
          <p:cNvPr id="960" name="Google Shape;960;p103"/>
          <p:cNvSpPr/>
          <p:nvPr/>
        </p:nvSpPr>
        <p:spPr>
          <a:xfrm>
            <a:off x="7639800" y="3095250"/>
            <a:ext cx="329100" cy="4755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1" name="Google Shape;961;p103"/>
          <p:cNvSpPr/>
          <p:nvPr/>
        </p:nvSpPr>
        <p:spPr>
          <a:xfrm>
            <a:off x="1133875" y="3031250"/>
            <a:ext cx="1243500" cy="572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Georgia"/>
                <a:ea typeface="Georgia"/>
                <a:cs typeface="Georgia"/>
                <a:sym typeface="Georgia"/>
              </a:rPr>
              <a:t>Error</a:t>
            </a:r>
            <a:endParaRPr sz="30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5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p10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Ridge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67" name="Google Shape;967;p104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In theory it can be any value from 0 to positive infinity.</a:t>
            </a:r>
            <a:endParaRPr b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968" name="Google Shape;968;p10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969" name="Google Shape;969;p10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70" name="Google Shape;970;p104"/>
          <p:cNvPicPr preferRelativeResize="0"/>
          <p:nvPr/>
        </p:nvPicPr>
        <p:blipFill rotWithShape="1">
          <a:blip r:embed="rId4">
            <a:alphaModFix/>
          </a:blip>
          <a:srcRect b="10746" l="0" r="0" t="0"/>
          <a:stretch/>
        </p:blipFill>
        <p:spPr>
          <a:xfrm>
            <a:off x="1419300" y="2212000"/>
            <a:ext cx="6305400" cy="182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1" name="Google Shape;971;p104"/>
          <p:cNvPicPr preferRelativeResize="0"/>
          <p:nvPr/>
        </p:nvPicPr>
        <p:blipFill rotWithShape="1">
          <a:blip r:embed="rId5">
            <a:alphaModFix/>
          </a:blip>
          <a:srcRect b="0" l="0" r="31506" t="-1615"/>
          <a:stretch/>
        </p:blipFill>
        <p:spPr>
          <a:xfrm>
            <a:off x="2690400" y="2253580"/>
            <a:ext cx="6305399" cy="1829857"/>
          </a:xfrm>
          <a:prstGeom prst="rect">
            <a:avLst/>
          </a:prstGeom>
          <a:noFill/>
          <a:ln>
            <a:noFill/>
          </a:ln>
        </p:spPr>
      </p:pic>
      <p:sp>
        <p:nvSpPr>
          <p:cNvPr id="972" name="Google Shape;972;p104"/>
          <p:cNvSpPr/>
          <p:nvPr/>
        </p:nvSpPr>
        <p:spPr>
          <a:xfrm>
            <a:off x="7639800" y="3095250"/>
            <a:ext cx="329100" cy="4755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3" name="Google Shape;973;p104"/>
          <p:cNvSpPr/>
          <p:nvPr/>
        </p:nvSpPr>
        <p:spPr>
          <a:xfrm>
            <a:off x="1133875" y="3031250"/>
            <a:ext cx="1243500" cy="572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Georgia"/>
                <a:ea typeface="Georgia"/>
                <a:cs typeface="Georgia"/>
                <a:sym typeface="Georgia"/>
              </a:rPr>
              <a:t>Error</a:t>
            </a:r>
            <a:endParaRPr sz="30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7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Google Shape;978;p10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Ridge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79" name="Google Shape;979;p105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If it is zero, then it is simply back to RSS.</a:t>
            </a:r>
            <a:endParaRPr b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980" name="Google Shape;980;p10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981" name="Google Shape;981;p10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82" name="Google Shape;982;p105"/>
          <p:cNvPicPr preferRelativeResize="0"/>
          <p:nvPr/>
        </p:nvPicPr>
        <p:blipFill rotWithShape="1">
          <a:blip r:embed="rId4">
            <a:alphaModFix/>
          </a:blip>
          <a:srcRect b="10746" l="0" r="0" t="0"/>
          <a:stretch/>
        </p:blipFill>
        <p:spPr>
          <a:xfrm>
            <a:off x="1419300" y="2212000"/>
            <a:ext cx="6305400" cy="182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3" name="Google Shape;983;p105"/>
          <p:cNvPicPr preferRelativeResize="0"/>
          <p:nvPr/>
        </p:nvPicPr>
        <p:blipFill rotWithShape="1">
          <a:blip r:embed="rId5">
            <a:alphaModFix/>
          </a:blip>
          <a:srcRect b="0" l="0" r="31506" t="-1615"/>
          <a:stretch/>
        </p:blipFill>
        <p:spPr>
          <a:xfrm>
            <a:off x="2690400" y="2253580"/>
            <a:ext cx="6305399" cy="1829857"/>
          </a:xfrm>
          <a:prstGeom prst="rect">
            <a:avLst/>
          </a:prstGeom>
          <a:noFill/>
          <a:ln>
            <a:noFill/>
          </a:ln>
        </p:spPr>
      </p:pic>
      <p:sp>
        <p:nvSpPr>
          <p:cNvPr id="984" name="Google Shape;984;p105"/>
          <p:cNvSpPr/>
          <p:nvPr/>
        </p:nvSpPr>
        <p:spPr>
          <a:xfrm>
            <a:off x="7639800" y="3095250"/>
            <a:ext cx="329100" cy="4755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5" name="Google Shape;985;p105"/>
          <p:cNvSpPr/>
          <p:nvPr/>
        </p:nvSpPr>
        <p:spPr>
          <a:xfrm>
            <a:off x="1133875" y="3031250"/>
            <a:ext cx="1243500" cy="572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Georgia"/>
                <a:ea typeface="Georgia"/>
                <a:cs typeface="Georgia"/>
                <a:sym typeface="Georgia"/>
              </a:rPr>
              <a:t>Error</a:t>
            </a:r>
            <a:endParaRPr sz="30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p10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Ridge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991" name="Google Shape;991;p10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992" name="Google Shape;992;p10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93" name="Google Shape;993;p106"/>
          <p:cNvPicPr preferRelativeResize="0"/>
          <p:nvPr/>
        </p:nvPicPr>
        <p:blipFill rotWithShape="1">
          <a:blip r:embed="rId4">
            <a:alphaModFix/>
          </a:blip>
          <a:srcRect b="10746" l="0" r="0" t="0"/>
          <a:stretch/>
        </p:blipFill>
        <p:spPr>
          <a:xfrm>
            <a:off x="1419300" y="2212000"/>
            <a:ext cx="6305400" cy="182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4" name="Google Shape;994;p106"/>
          <p:cNvPicPr preferRelativeResize="0"/>
          <p:nvPr/>
        </p:nvPicPr>
        <p:blipFill rotWithShape="1">
          <a:blip r:embed="rId5">
            <a:alphaModFix/>
          </a:blip>
          <a:srcRect b="0" l="0" r="31506" t="-1615"/>
          <a:stretch/>
        </p:blipFill>
        <p:spPr>
          <a:xfrm>
            <a:off x="2690400" y="2253580"/>
            <a:ext cx="6305399" cy="1829857"/>
          </a:xfrm>
          <a:prstGeom prst="rect">
            <a:avLst/>
          </a:prstGeom>
          <a:noFill/>
          <a:ln>
            <a:noFill/>
          </a:ln>
        </p:spPr>
      </p:pic>
      <p:sp>
        <p:nvSpPr>
          <p:cNvPr id="995" name="Google Shape;995;p106"/>
          <p:cNvSpPr/>
          <p:nvPr/>
        </p:nvSpPr>
        <p:spPr>
          <a:xfrm>
            <a:off x="1133875" y="3031250"/>
            <a:ext cx="1243500" cy="572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Georgia"/>
                <a:ea typeface="Georgia"/>
                <a:cs typeface="Georgia"/>
                <a:sym typeface="Georgia"/>
              </a:rPr>
              <a:t>Error</a:t>
            </a:r>
            <a:endParaRPr sz="30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996" name="Google Shape;996;p106"/>
          <p:cNvSpPr txBox="1"/>
          <p:nvPr>
            <p:ph idx="1" type="body"/>
          </p:nvPr>
        </p:nvSpPr>
        <p:spPr>
          <a:xfrm>
            <a:off x="311700" y="1152475"/>
            <a:ext cx="8684100" cy="22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Let’s explore a simple thought experiment to get an intuition behind Ridge Regression...</a:t>
            </a:r>
            <a:endParaRPr b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0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Google Shape;1001;p10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Ridge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002" name="Google Shape;1002;p10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003" name="Google Shape;1003;p10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004" name="Google Shape;1004;p107"/>
          <p:cNvSpPr txBox="1"/>
          <p:nvPr>
            <p:ph idx="1" type="body"/>
          </p:nvPr>
        </p:nvSpPr>
        <p:spPr>
          <a:xfrm>
            <a:off x="311700" y="1152475"/>
            <a:ext cx="8684100" cy="22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Imagine the following data set.</a:t>
            </a:r>
            <a:endParaRPr b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005" name="Google Shape;1005;p107"/>
          <p:cNvCxnSpPr/>
          <p:nvPr/>
        </p:nvCxnSpPr>
        <p:spPr>
          <a:xfrm>
            <a:off x="3144010" y="2466775"/>
            <a:ext cx="0" cy="207600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006" name="Google Shape;1006;p107"/>
          <p:cNvCxnSpPr/>
          <p:nvPr/>
        </p:nvCxnSpPr>
        <p:spPr>
          <a:xfrm rot="10800000">
            <a:off x="3144075" y="4542804"/>
            <a:ext cx="3170400" cy="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1007" name="Google Shape;1007;p107"/>
          <p:cNvSpPr/>
          <p:nvPr/>
        </p:nvSpPr>
        <p:spPr>
          <a:xfrm>
            <a:off x="3687787" y="3950646"/>
            <a:ext cx="126600" cy="126600"/>
          </a:xfrm>
          <a:prstGeom prst="ellipse">
            <a:avLst/>
          </a:prstGeom>
          <a:solidFill>
            <a:srgbClr val="B7B7B7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8" name="Google Shape;1008;p107"/>
          <p:cNvSpPr/>
          <p:nvPr/>
        </p:nvSpPr>
        <p:spPr>
          <a:xfrm>
            <a:off x="3814477" y="3441445"/>
            <a:ext cx="126600" cy="126600"/>
          </a:xfrm>
          <a:prstGeom prst="ellipse">
            <a:avLst/>
          </a:prstGeom>
          <a:solidFill>
            <a:srgbClr val="B7B7B7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9" name="Google Shape;1009;p107"/>
          <p:cNvSpPr/>
          <p:nvPr/>
        </p:nvSpPr>
        <p:spPr>
          <a:xfrm>
            <a:off x="4248837" y="3400773"/>
            <a:ext cx="126600" cy="126600"/>
          </a:xfrm>
          <a:prstGeom prst="ellipse">
            <a:avLst/>
          </a:prstGeom>
          <a:solidFill>
            <a:srgbClr val="B7B7B7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0" name="Google Shape;1010;p107"/>
          <p:cNvSpPr/>
          <p:nvPr/>
        </p:nvSpPr>
        <p:spPr>
          <a:xfrm>
            <a:off x="4508698" y="3021169"/>
            <a:ext cx="126600" cy="126600"/>
          </a:xfrm>
          <a:prstGeom prst="ellipse">
            <a:avLst/>
          </a:prstGeom>
          <a:solidFill>
            <a:srgbClr val="B7B7B7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1" name="Google Shape;1011;p107"/>
          <p:cNvSpPr/>
          <p:nvPr/>
        </p:nvSpPr>
        <p:spPr>
          <a:xfrm>
            <a:off x="4611539" y="3344155"/>
            <a:ext cx="126600" cy="126600"/>
          </a:xfrm>
          <a:prstGeom prst="ellipse">
            <a:avLst/>
          </a:prstGeom>
          <a:solidFill>
            <a:srgbClr val="B7B7B7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2" name="Google Shape;1012;p107"/>
          <p:cNvSpPr/>
          <p:nvPr/>
        </p:nvSpPr>
        <p:spPr>
          <a:xfrm>
            <a:off x="4831400" y="2914848"/>
            <a:ext cx="126600" cy="126600"/>
          </a:xfrm>
          <a:prstGeom prst="ellipse">
            <a:avLst/>
          </a:prstGeom>
          <a:solidFill>
            <a:srgbClr val="B7B7B7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3" name="Google Shape;1013;p107"/>
          <p:cNvSpPr/>
          <p:nvPr/>
        </p:nvSpPr>
        <p:spPr>
          <a:xfrm>
            <a:off x="5253165" y="2869980"/>
            <a:ext cx="126600" cy="126600"/>
          </a:xfrm>
          <a:prstGeom prst="ellipse">
            <a:avLst/>
          </a:prstGeom>
          <a:solidFill>
            <a:srgbClr val="B7B7B7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4" name="Google Shape;1014;p107"/>
          <p:cNvSpPr/>
          <p:nvPr/>
        </p:nvSpPr>
        <p:spPr>
          <a:xfrm>
            <a:off x="4976972" y="3201408"/>
            <a:ext cx="126600" cy="126600"/>
          </a:xfrm>
          <a:prstGeom prst="ellipse">
            <a:avLst/>
          </a:prstGeom>
          <a:solidFill>
            <a:srgbClr val="B7B7B7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5" name="Google Shape;1015;p107"/>
          <p:cNvSpPr/>
          <p:nvPr/>
        </p:nvSpPr>
        <p:spPr>
          <a:xfrm>
            <a:off x="4141612" y="3021273"/>
            <a:ext cx="126600" cy="126600"/>
          </a:xfrm>
          <a:prstGeom prst="ellipse">
            <a:avLst/>
          </a:prstGeom>
          <a:solidFill>
            <a:srgbClr val="B7B7B7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6" name="Google Shape;1016;p107"/>
          <p:cNvSpPr/>
          <p:nvPr/>
        </p:nvSpPr>
        <p:spPr>
          <a:xfrm>
            <a:off x="4014988" y="3732943"/>
            <a:ext cx="126600" cy="126600"/>
          </a:xfrm>
          <a:prstGeom prst="ellipse">
            <a:avLst/>
          </a:prstGeom>
          <a:solidFill>
            <a:srgbClr val="B7B7B7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7" name="Google Shape;1017;p107"/>
          <p:cNvSpPr/>
          <p:nvPr/>
        </p:nvSpPr>
        <p:spPr>
          <a:xfrm>
            <a:off x="3352554" y="4045932"/>
            <a:ext cx="126600" cy="126600"/>
          </a:xfrm>
          <a:prstGeom prst="ellipse">
            <a:avLst/>
          </a:prstGeom>
          <a:solidFill>
            <a:srgbClr val="B7B7B7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8" name="Google Shape;1018;p107"/>
          <p:cNvSpPr txBox="1"/>
          <p:nvPr/>
        </p:nvSpPr>
        <p:spPr>
          <a:xfrm>
            <a:off x="2481200" y="3201404"/>
            <a:ext cx="694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Y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019" name="Google Shape;1019;p107"/>
          <p:cNvSpPr txBox="1"/>
          <p:nvPr/>
        </p:nvSpPr>
        <p:spPr>
          <a:xfrm>
            <a:off x="4448247" y="4579674"/>
            <a:ext cx="694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X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020" name="Google Shape;1020;p107"/>
          <p:cNvSpPr/>
          <p:nvPr/>
        </p:nvSpPr>
        <p:spPr>
          <a:xfrm>
            <a:off x="4611562" y="2698198"/>
            <a:ext cx="126600" cy="126600"/>
          </a:xfrm>
          <a:prstGeom prst="ellipse">
            <a:avLst/>
          </a:prstGeom>
          <a:solidFill>
            <a:srgbClr val="B7B7B7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4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Google Shape;1025;p10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Ridge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026" name="Google Shape;1026;p10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027" name="Google Shape;1027;p10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028" name="Google Shape;1028;p108"/>
          <p:cNvSpPr txBox="1"/>
          <p:nvPr>
            <p:ph idx="1" type="body"/>
          </p:nvPr>
        </p:nvSpPr>
        <p:spPr>
          <a:xfrm>
            <a:off x="311700" y="1152475"/>
            <a:ext cx="8684100" cy="22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can split it into a training set and test set: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029" name="Google Shape;1029;p108"/>
          <p:cNvCxnSpPr/>
          <p:nvPr/>
        </p:nvCxnSpPr>
        <p:spPr>
          <a:xfrm>
            <a:off x="3144010" y="2466775"/>
            <a:ext cx="0" cy="207600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030" name="Google Shape;1030;p108"/>
          <p:cNvCxnSpPr/>
          <p:nvPr/>
        </p:nvCxnSpPr>
        <p:spPr>
          <a:xfrm rot="10800000">
            <a:off x="3144075" y="4542804"/>
            <a:ext cx="3170400" cy="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1031" name="Google Shape;1031;p108"/>
          <p:cNvSpPr/>
          <p:nvPr/>
        </p:nvSpPr>
        <p:spPr>
          <a:xfrm>
            <a:off x="3687787" y="3950646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2" name="Google Shape;1032;p108"/>
          <p:cNvSpPr/>
          <p:nvPr/>
        </p:nvSpPr>
        <p:spPr>
          <a:xfrm>
            <a:off x="3814477" y="3441445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3" name="Google Shape;1033;p108"/>
          <p:cNvSpPr/>
          <p:nvPr/>
        </p:nvSpPr>
        <p:spPr>
          <a:xfrm>
            <a:off x="4248837" y="3400773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4" name="Google Shape;1034;p108"/>
          <p:cNvSpPr/>
          <p:nvPr/>
        </p:nvSpPr>
        <p:spPr>
          <a:xfrm>
            <a:off x="4508698" y="3021169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5" name="Google Shape;1035;p108"/>
          <p:cNvSpPr/>
          <p:nvPr/>
        </p:nvSpPr>
        <p:spPr>
          <a:xfrm>
            <a:off x="4611539" y="3344155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6" name="Google Shape;1036;p108"/>
          <p:cNvSpPr/>
          <p:nvPr/>
        </p:nvSpPr>
        <p:spPr>
          <a:xfrm>
            <a:off x="4831400" y="2914848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7" name="Google Shape;1037;p108"/>
          <p:cNvSpPr/>
          <p:nvPr/>
        </p:nvSpPr>
        <p:spPr>
          <a:xfrm>
            <a:off x="5253165" y="2869980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8" name="Google Shape;1038;p108"/>
          <p:cNvSpPr/>
          <p:nvPr/>
        </p:nvSpPr>
        <p:spPr>
          <a:xfrm>
            <a:off x="4976972" y="3201408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9" name="Google Shape;1039;p108"/>
          <p:cNvSpPr/>
          <p:nvPr/>
        </p:nvSpPr>
        <p:spPr>
          <a:xfrm>
            <a:off x="4141612" y="3021273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0" name="Google Shape;1040;p108"/>
          <p:cNvSpPr/>
          <p:nvPr/>
        </p:nvSpPr>
        <p:spPr>
          <a:xfrm>
            <a:off x="4014988" y="3732943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1" name="Google Shape;1041;p108"/>
          <p:cNvSpPr/>
          <p:nvPr/>
        </p:nvSpPr>
        <p:spPr>
          <a:xfrm>
            <a:off x="3352554" y="4045932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2" name="Google Shape;1042;p108"/>
          <p:cNvSpPr txBox="1"/>
          <p:nvPr/>
        </p:nvSpPr>
        <p:spPr>
          <a:xfrm>
            <a:off x="2481200" y="3201404"/>
            <a:ext cx="694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Y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043" name="Google Shape;1043;p108"/>
          <p:cNvSpPr txBox="1"/>
          <p:nvPr/>
        </p:nvSpPr>
        <p:spPr>
          <a:xfrm>
            <a:off x="4448247" y="4579674"/>
            <a:ext cx="694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X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044" name="Google Shape;1044;p108"/>
          <p:cNvSpPr/>
          <p:nvPr/>
        </p:nvSpPr>
        <p:spPr>
          <a:xfrm>
            <a:off x="4611562" y="2698198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8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Google Shape;1049;p10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Ridge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050" name="Google Shape;1050;p10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051" name="Google Shape;1051;p10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052" name="Google Shape;1052;p109"/>
          <p:cNvSpPr txBox="1"/>
          <p:nvPr>
            <p:ph idx="1" type="body"/>
          </p:nvPr>
        </p:nvSpPr>
        <p:spPr>
          <a:xfrm>
            <a:off x="311700" y="1152475"/>
            <a:ext cx="8684100" cy="22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Now we can fit on the training data to produce the line: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ŷ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= </a:t>
            </a:r>
            <a:r>
              <a:rPr b="1" lang="en" sz="33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β</a:t>
            </a:r>
            <a:r>
              <a:rPr b="1" baseline="-25000" lang="en" sz="33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x +</a:t>
            </a:r>
            <a:r>
              <a:rPr b="1" lang="en" sz="33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β</a:t>
            </a:r>
            <a:r>
              <a:rPr b="1" baseline="-25000" lang="en" sz="33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0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053" name="Google Shape;1053;p109"/>
          <p:cNvCxnSpPr/>
          <p:nvPr/>
        </p:nvCxnSpPr>
        <p:spPr>
          <a:xfrm>
            <a:off x="3144010" y="2466775"/>
            <a:ext cx="0" cy="207600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054" name="Google Shape;1054;p109"/>
          <p:cNvCxnSpPr/>
          <p:nvPr/>
        </p:nvCxnSpPr>
        <p:spPr>
          <a:xfrm rot="10800000">
            <a:off x="3144075" y="4542804"/>
            <a:ext cx="3170400" cy="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1055" name="Google Shape;1055;p109"/>
          <p:cNvSpPr/>
          <p:nvPr/>
        </p:nvSpPr>
        <p:spPr>
          <a:xfrm>
            <a:off x="3814477" y="3441445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6" name="Google Shape;1056;p109"/>
          <p:cNvSpPr/>
          <p:nvPr/>
        </p:nvSpPr>
        <p:spPr>
          <a:xfrm>
            <a:off x="4508698" y="3021169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7" name="Google Shape;1057;p109"/>
          <p:cNvSpPr/>
          <p:nvPr/>
        </p:nvSpPr>
        <p:spPr>
          <a:xfrm>
            <a:off x="4611539" y="3344155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8" name="Google Shape;1058;p109"/>
          <p:cNvSpPr/>
          <p:nvPr/>
        </p:nvSpPr>
        <p:spPr>
          <a:xfrm>
            <a:off x="4141612" y="3021273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9" name="Google Shape;1059;p109"/>
          <p:cNvSpPr/>
          <p:nvPr/>
        </p:nvSpPr>
        <p:spPr>
          <a:xfrm>
            <a:off x="4014988" y="3732943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0" name="Google Shape;1060;p109"/>
          <p:cNvSpPr/>
          <p:nvPr/>
        </p:nvSpPr>
        <p:spPr>
          <a:xfrm>
            <a:off x="3352554" y="4045932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1" name="Google Shape;1061;p109"/>
          <p:cNvSpPr txBox="1"/>
          <p:nvPr/>
        </p:nvSpPr>
        <p:spPr>
          <a:xfrm>
            <a:off x="2481200" y="3201404"/>
            <a:ext cx="694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Y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062" name="Google Shape;1062;p109"/>
          <p:cNvSpPr txBox="1"/>
          <p:nvPr/>
        </p:nvSpPr>
        <p:spPr>
          <a:xfrm>
            <a:off x="4448247" y="4579674"/>
            <a:ext cx="694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X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063" name="Google Shape;1063;p109"/>
          <p:cNvSpPr/>
          <p:nvPr/>
        </p:nvSpPr>
        <p:spPr>
          <a:xfrm>
            <a:off x="4611562" y="2698198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1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Ridge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069" name="Google Shape;1069;p11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070" name="Google Shape;1070;p11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071" name="Google Shape;1071;p110"/>
          <p:cNvSpPr txBox="1"/>
          <p:nvPr>
            <p:ph idx="1" type="body"/>
          </p:nvPr>
        </p:nvSpPr>
        <p:spPr>
          <a:xfrm>
            <a:off x="311700" y="1152475"/>
            <a:ext cx="8684100" cy="22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Regardless of RSS or Ridge error, we’re still trying to create a line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: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ŷ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= </a:t>
            </a:r>
            <a:r>
              <a:rPr b="1" lang="en" sz="33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β</a:t>
            </a:r>
            <a:r>
              <a:rPr b="1" baseline="-25000" lang="en" sz="33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x +</a:t>
            </a:r>
            <a:r>
              <a:rPr b="1" lang="en" sz="33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β</a:t>
            </a:r>
            <a:r>
              <a:rPr b="1" baseline="-25000" lang="en" sz="33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0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072" name="Google Shape;1072;p110"/>
          <p:cNvCxnSpPr/>
          <p:nvPr/>
        </p:nvCxnSpPr>
        <p:spPr>
          <a:xfrm>
            <a:off x="3144010" y="2466775"/>
            <a:ext cx="0" cy="207600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073" name="Google Shape;1073;p110"/>
          <p:cNvCxnSpPr/>
          <p:nvPr/>
        </p:nvCxnSpPr>
        <p:spPr>
          <a:xfrm rot="10800000">
            <a:off x="3144075" y="4542804"/>
            <a:ext cx="3170400" cy="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1074" name="Google Shape;1074;p110"/>
          <p:cNvSpPr/>
          <p:nvPr/>
        </p:nvSpPr>
        <p:spPr>
          <a:xfrm>
            <a:off x="3814477" y="3441445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5" name="Google Shape;1075;p110"/>
          <p:cNvSpPr/>
          <p:nvPr/>
        </p:nvSpPr>
        <p:spPr>
          <a:xfrm>
            <a:off x="4508698" y="3021169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6" name="Google Shape;1076;p110"/>
          <p:cNvSpPr/>
          <p:nvPr/>
        </p:nvSpPr>
        <p:spPr>
          <a:xfrm>
            <a:off x="4611539" y="3344155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7" name="Google Shape;1077;p110"/>
          <p:cNvSpPr/>
          <p:nvPr/>
        </p:nvSpPr>
        <p:spPr>
          <a:xfrm>
            <a:off x="4141612" y="3021273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8" name="Google Shape;1078;p110"/>
          <p:cNvSpPr/>
          <p:nvPr/>
        </p:nvSpPr>
        <p:spPr>
          <a:xfrm>
            <a:off x="4014988" y="3732943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9" name="Google Shape;1079;p110"/>
          <p:cNvSpPr/>
          <p:nvPr/>
        </p:nvSpPr>
        <p:spPr>
          <a:xfrm>
            <a:off x="3352554" y="4045932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0" name="Google Shape;1080;p110"/>
          <p:cNvSpPr txBox="1"/>
          <p:nvPr/>
        </p:nvSpPr>
        <p:spPr>
          <a:xfrm>
            <a:off x="2481200" y="3201404"/>
            <a:ext cx="694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Y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081" name="Google Shape;1081;p110"/>
          <p:cNvSpPr txBox="1"/>
          <p:nvPr/>
        </p:nvSpPr>
        <p:spPr>
          <a:xfrm>
            <a:off x="4448247" y="4579674"/>
            <a:ext cx="694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X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082" name="Google Shape;1082;p110"/>
          <p:cNvSpPr/>
          <p:nvPr/>
        </p:nvSpPr>
        <p:spPr>
          <a:xfrm>
            <a:off x="4611562" y="2698198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6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p11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Ridge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088" name="Google Shape;1088;p11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089" name="Google Shape;1089;p11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090" name="Google Shape;1090;p111"/>
          <p:cNvSpPr txBox="1"/>
          <p:nvPr>
            <p:ph idx="1" type="body"/>
          </p:nvPr>
        </p:nvSpPr>
        <p:spPr>
          <a:xfrm>
            <a:off x="311700" y="1152475"/>
            <a:ext cx="8684100" cy="22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 only difference would be the coefficients found.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091" name="Google Shape;1091;p111"/>
          <p:cNvCxnSpPr/>
          <p:nvPr/>
        </p:nvCxnSpPr>
        <p:spPr>
          <a:xfrm>
            <a:off x="3144010" y="2466775"/>
            <a:ext cx="0" cy="207600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092" name="Google Shape;1092;p111"/>
          <p:cNvCxnSpPr/>
          <p:nvPr/>
        </p:nvCxnSpPr>
        <p:spPr>
          <a:xfrm rot="10800000">
            <a:off x="3144075" y="4542804"/>
            <a:ext cx="3170400" cy="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1093" name="Google Shape;1093;p111"/>
          <p:cNvSpPr/>
          <p:nvPr/>
        </p:nvSpPr>
        <p:spPr>
          <a:xfrm>
            <a:off x="3814477" y="3441445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4" name="Google Shape;1094;p111"/>
          <p:cNvSpPr/>
          <p:nvPr/>
        </p:nvSpPr>
        <p:spPr>
          <a:xfrm>
            <a:off x="4508698" y="3021169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5" name="Google Shape;1095;p111"/>
          <p:cNvSpPr/>
          <p:nvPr/>
        </p:nvSpPr>
        <p:spPr>
          <a:xfrm>
            <a:off x="4611539" y="3344155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6" name="Google Shape;1096;p111"/>
          <p:cNvSpPr/>
          <p:nvPr/>
        </p:nvSpPr>
        <p:spPr>
          <a:xfrm>
            <a:off x="4141612" y="3021273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7" name="Google Shape;1097;p111"/>
          <p:cNvSpPr/>
          <p:nvPr/>
        </p:nvSpPr>
        <p:spPr>
          <a:xfrm>
            <a:off x="4014988" y="3732943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8" name="Google Shape;1098;p111"/>
          <p:cNvSpPr/>
          <p:nvPr/>
        </p:nvSpPr>
        <p:spPr>
          <a:xfrm>
            <a:off x="3352554" y="4045932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9" name="Google Shape;1099;p111"/>
          <p:cNvSpPr txBox="1"/>
          <p:nvPr/>
        </p:nvSpPr>
        <p:spPr>
          <a:xfrm>
            <a:off x="2481200" y="3201404"/>
            <a:ext cx="694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Y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100" name="Google Shape;1100;p111"/>
          <p:cNvSpPr txBox="1"/>
          <p:nvPr/>
        </p:nvSpPr>
        <p:spPr>
          <a:xfrm>
            <a:off x="4448247" y="4579674"/>
            <a:ext cx="694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X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101" name="Google Shape;1101;p111"/>
          <p:cNvSpPr/>
          <p:nvPr/>
        </p:nvSpPr>
        <p:spPr>
          <a:xfrm>
            <a:off x="4611562" y="2698198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